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7" r:id="rId2"/>
    <p:sldId id="289" r:id="rId3"/>
    <p:sldId id="290" r:id="rId4"/>
    <p:sldId id="305" r:id="rId5"/>
    <p:sldId id="288" r:id="rId6"/>
    <p:sldId id="291" r:id="rId7"/>
    <p:sldId id="271" r:id="rId8"/>
    <p:sldId id="308" r:id="rId9"/>
    <p:sldId id="293" r:id="rId10"/>
    <p:sldId id="309" r:id="rId11"/>
    <p:sldId id="279" r:id="rId12"/>
    <p:sldId id="310" r:id="rId13"/>
    <p:sldId id="296" r:id="rId14"/>
    <p:sldId id="278" r:id="rId15"/>
    <p:sldId id="269" r:id="rId16"/>
    <p:sldId id="298" r:id="rId17"/>
    <p:sldId id="272" r:id="rId18"/>
    <p:sldId id="283" r:id="rId19"/>
    <p:sldId id="299" r:id="rId20"/>
    <p:sldId id="300" r:id="rId21"/>
    <p:sldId id="270" r:id="rId22"/>
    <p:sldId id="273" r:id="rId23"/>
    <p:sldId id="274" r:id="rId24"/>
    <p:sldId id="275" r:id="rId25"/>
    <p:sldId id="311" r:id="rId26"/>
    <p:sldId id="304" r:id="rId27"/>
    <p:sldId id="303" r:id="rId28"/>
    <p:sldId id="312" r:id="rId29"/>
    <p:sldId id="276" r:id="rId30"/>
    <p:sldId id="306" r:id="rId31"/>
    <p:sldId id="281" r:id="rId32"/>
    <p:sldId id="280" r:id="rId33"/>
    <p:sldId id="268"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4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9" autoAdjust="0"/>
    <p:restoredTop sz="76140" autoAdjust="0"/>
  </p:normalViewPr>
  <p:slideViewPr>
    <p:cSldViewPr snapToObjects="1">
      <p:cViewPr varScale="1">
        <p:scale>
          <a:sx n="50" d="100"/>
          <a:sy n="50" d="100"/>
        </p:scale>
        <p:origin x="1344" y="28"/>
      </p:cViewPr>
      <p:guideLst>
        <p:guide orient="horz" pos="2160"/>
        <p:guide pos="2880"/>
      </p:guideLst>
    </p:cSldViewPr>
  </p:slideViewPr>
  <p:outlineViewPr>
    <p:cViewPr>
      <p:scale>
        <a:sx n="33" d="100"/>
        <a:sy n="33" d="100"/>
      </p:scale>
      <p:origin x="0" y="-1104"/>
    </p:cViewPr>
  </p:outlineViewPr>
  <p:notesTextViewPr>
    <p:cViewPr>
      <p:scale>
        <a:sx n="100" d="100"/>
        <a:sy n="100" d="100"/>
      </p:scale>
      <p:origin x="0" y="0"/>
    </p:cViewPr>
  </p:notesTextViewPr>
  <p:notesViewPr>
    <p:cSldViewPr snapToObjects="1">
      <p:cViewPr>
        <p:scale>
          <a:sx n="50" d="100"/>
          <a:sy n="50" d="100"/>
        </p:scale>
        <p:origin x="2204" y="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691FEC01-8375-4C16-A327-37A0BA6C2BC3}" type="datetimeFigureOut">
              <a:rPr lang="en-US" smtClean="0"/>
              <a:t>7/25/2019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430FCFF-E884-479B-9A4A-46920935664B}" type="slidenum">
              <a:rPr lang="en-US" smtClean="0"/>
              <a:t>‹#›</a:t>
            </a:fld>
            <a:endParaRPr lang="en-US"/>
          </a:p>
        </p:txBody>
      </p:sp>
    </p:spTree>
    <p:extLst>
      <p:ext uri="{BB962C8B-B14F-4D97-AF65-F5344CB8AC3E}">
        <p14:creationId xmlns:p14="http://schemas.microsoft.com/office/powerpoint/2010/main" val="1157554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law.cornell.edu/definitions/index.php?width=840&amp;height=800&amp;iframe=true&amp;def_id=a56842fe7ffc1adf97444068765fa6be&amp;term_occur=1&amp;term_src=Title:2:Subtitle:A:Chapter:II:Part:200:Subpart:D:Subjgrp:31:200.320"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law.cornell.edu/definitions/index.php?width=840&amp;height=800&amp;iframe=true&amp;def_id=e70d4d5b3d21f635ea2aec391214bde6&amp;term_occur=6&amp;term_src=Title:2:Subtitle:A:Chapter:II:Part:200:Subpart:D:Subjgrp:31:200.320" TargetMode="External"/><Relationship Id="rId4" Type="http://schemas.openxmlformats.org/officeDocument/2006/relationships/hyperlink" Target="https://www.law.cornell.edu/definitions/index.php?width=840&amp;height=800&amp;iframe=true&amp;def_id=bd068de301925928a02adc6fab1b1d02&amp;term_occur=1&amp;term_src=Title:2:Subtitle:A:Chapter:II:Part:200:Subpart:D:Subjgrp:31:200.320"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r20.rs6.net/tn.jsp?f=001Vscj-zNKSX8LyxHDXVSXhZQc6dVhN9WtidmKbkFxLBPozb96QUHUqoFu9AiL31bk1HSCXT5xPX763iqVHYsJibFyZlzkYFX1KDMzKPWDFkpTFNdMQn-yj0LMYSX7BAf3nHQJ0cvTm4TIzLGMvQo-7qSs7rRKHW2n561sN7RQbbK-CG1v21h7EnJeoVuVq5sAnMsMG9lUNNSFYcc4s-znQgcoRMukrilP8jq0YrHsnRU=&amp;c=hjGpIDs7t2PDDlvQ_eulDs2MerAfYzBsgMdPCISMEKr_CCt4dYZ54g==&amp;ch=4OfFlOEVwRkBplHNfFpR9HSMo69S9VJvCejWD1LqNr34MiHXSxFODA=="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ecfr.gov/cgi-bin/text-idx?tpl=/ecfrbrowse/Title02/2cfr200_main_02.tp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ecfr.gov/cgi-bin/text-idx?tpl=/ecfrbrowse/Title02/2cfr200_main_02.tp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30FCFF-E884-479B-9A4A-46920935664B}" type="slidenum">
              <a:rPr lang="en-US" smtClean="0"/>
              <a:t>1</a:t>
            </a:fld>
            <a:endParaRPr lang="en-US"/>
          </a:p>
        </p:txBody>
      </p:sp>
    </p:spTree>
    <p:extLst>
      <p:ext uri="{BB962C8B-B14F-4D97-AF65-F5344CB8AC3E}">
        <p14:creationId xmlns:p14="http://schemas.microsoft.com/office/powerpoint/2010/main" val="2058124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Micro-Purchase--</a:t>
            </a:r>
            <a:r>
              <a:rPr lang="en-US" dirty="0"/>
              <a:t>Any purchase below $10,000 is considered a micro-purchase. Micro-purchase may be awarded without soliciting any quotes if the prices is considered reasonable. </a:t>
            </a:r>
          </a:p>
          <a:p>
            <a:r>
              <a:rPr lang="en-US" altLang="en-US" dirty="0"/>
              <a:t>or most restrictive on a single visit.  </a:t>
            </a:r>
            <a:endParaRPr lang="en-US" altLang="en-US" baseline="0" dirty="0"/>
          </a:p>
          <a:p>
            <a:endParaRPr lang="en-US" altLang="en-US" baseline="0" dirty="0"/>
          </a:p>
          <a:p>
            <a:r>
              <a:rPr lang="en-US" altLang="en-US" dirty="0"/>
              <a:t>You must utilize multiple vendors. Any repeated purchases of the same item should use the 3 quotes small purchase system. The aggregate dollar amount should not exceed threshold. (2 CFR 200.67)</a:t>
            </a:r>
          </a:p>
          <a:p>
            <a:endParaRPr lang="en-US" dirty="0"/>
          </a:p>
        </p:txBody>
      </p:sp>
      <p:sp>
        <p:nvSpPr>
          <p:cNvPr id="4" name="Slide Number Placeholder 3"/>
          <p:cNvSpPr>
            <a:spLocks noGrp="1"/>
          </p:cNvSpPr>
          <p:nvPr>
            <p:ph type="sldNum" sz="quarter" idx="10"/>
          </p:nvPr>
        </p:nvSpPr>
        <p:spPr/>
        <p:txBody>
          <a:bodyPr/>
          <a:lstStyle/>
          <a:p>
            <a:fld id="{5371FAC6-B32F-4DD3-A941-B4BB0B00738B}" type="slidenum">
              <a:rPr lang="en-US" smtClean="0"/>
              <a:t>10</a:t>
            </a:fld>
            <a:endParaRPr lang="en-US" dirty="0"/>
          </a:p>
        </p:txBody>
      </p:sp>
    </p:spTree>
    <p:extLst>
      <p:ext uri="{BB962C8B-B14F-4D97-AF65-F5344CB8AC3E}">
        <p14:creationId xmlns:p14="http://schemas.microsoft.com/office/powerpoint/2010/main" val="2609167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FNW often receives questions about </a:t>
            </a:r>
            <a:r>
              <a:rPr lang="en-US" baseline="0" dirty="0"/>
              <a:t>Micro-Purchases with P-cards:</a:t>
            </a:r>
          </a:p>
          <a:p>
            <a:endParaRPr lang="en-US" dirty="0"/>
          </a:p>
          <a:p>
            <a:pPr marL="178027" indent="-178027">
              <a:buFont typeface="Arial" panose="020B0604020202020204" pitchFamily="34" charset="0"/>
              <a:buChar char="•"/>
            </a:pPr>
            <a:r>
              <a:rPr lang="en-US" dirty="0"/>
              <a:t>Be sure to purchase at the most restrictive threshold </a:t>
            </a:r>
            <a:r>
              <a:rPr lang="en-US" sz="900" dirty="0"/>
              <a:t>USDA and SA Micro Threshold is $10,000</a:t>
            </a:r>
          </a:p>
          <a:p>
            <a:pPr marL="178027" indent="-178027">
              <a:buFont typeface="Arial" panose="020B0604020202020204" pitchFamily="34" charset="0"/>
              <a:buChar char="•"/>
            </a:pPr>
            <a:r>
              <a:rPr lang="en-US" dirty="0"/>
              <a:t>Be sure all purchases using federal funds are well documented and are easily accessible during review</a:t>
            </a:r>
          </a:p>
          <a:p>
            <a:pPr marL="178027" indent="-178027">
              <a:buFont typeface="Arial" panose="020B0604020202020204" pitchFamily="34" charset="0"/>
              <a:buChar char="•"/>
            </a:pPr>
            <a:r>
              <a:rPr lang="en-US" dirty="0"/>
              <a:t>If the same item is being purchased for any length of time and exceeds threshold, Small Purchase procedures will need to be followed  </a:t>
            </a:r>
          </a:p>
          <a:p>
            <a:pPr marL="178027" indent="-178027">
              <a:buFont typeface="Arial" panose="020B0604020202020204" pitchFamily="34" charset="0"/>
              <a:buChar char="•"/>
            </a:pPr>
            <a:r>
              <a:rPr lang="en-US" dirty="0"/>
              <a:t>Be sure to spread purchases equitably among all qualified sources </a:t>
            </a:r>
          </a:p>
          <a:p>
            <a:endParaRPr lang="en-US" dirty="0"/>
          </a:p>
        </p:txBody>
      </p:sp>
      <p:sp>
        <p:nvSpPr>
          <p:cNvPr id="4" name="Slide Number Placeholder 3"/>
          <p:cNvSpPr>
            <a:spLocks noGrp="1"/>
          </p:cNvSpPr>
          <p:nvPr>
            <p:ph type="sldNum" sz="quarter" idx="10"/>
          </p:nvPr>
        </p:nvSpPr>
        <p:spPr/>
        <p:txBody>
          <a:bodyPr/>
          <a:lstStyle/>
          <a:p>
            <a:fld id="{5430FCFF-E884-479B-9A4A-46920935664B}" type="slidenum">
              <a:rPr lang="en-US" smtClean="0"/>
              <a:t>11</a:t>
            </a:fld>
            <a:endParaRPr lang="en-US"/>
          </a:p>
        </p:txBody>
      </p:sp>
    </p:spTree>
    <p:extLst>
      <p:ext uri="{BB962C8B-B14F-4D97-AF65-F5344CB8AC3E}">
        <p14:creationId xmlns:p14="http://schemas.microsoft.com/office/powerpoint/2010/main" val="3865936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Sponsors must conduct a cost or price analysis (2 CFR 200.323)</a:t>
            </a:r>
            <a:br>
              <a:rPr lang="en-US" dirty="0"/>
            </a:br>
            <a:endParaRPr lang="en-US" dirty="0"/>
          </a:p>
          <a:p>
            <a:endParaRPr lang="en-US" dirty="0"/>
          </a:p>
          <a:p>
            <a:pPr defTabSz="931774">
              <a:defRPr/>
            </a:pPr>
            <a:r>
              <a:rPr lang="en-US" dirty="0"/>
              <a:t>When performing the Informal procurement method be sure to obtain the quotes at the same time and prior to purchases beginning.  So essentially prior to operation.  Additionally, be sure to retain copes of the quotes received and be sure that the quotes is dated and that it is for the same/similar type items. </a:t>
            </a:r>
          </a:p>
          <a:p>
            <a:endParaRPr lang="en-US" dirty="0"/>
          </a:p>
        </p:txBody>
      </p:sp>
      <p:sp>
        <p:nvSpPr>
          <p:cNvPr id="4" name="Slide Number Placeholder 3"/>
          <p:cNvSpPr>
            <a:spLocks noGrp="1"/>
          </p:cNvSpPr>
          <p:nvPr>
            <p:ph type="sldNum" sz="quarter" idx="10"/>
          </p:nvPr>
        </p:nvSpPr>
        <p:spPr/>
        <p:txBody>
          <a:bodyPr/>
          <a:lstStyle/>
          <a:p>
            <a:fld id="{5371FAC6-B32F-4DD3-A941-B4BB0B00738B}" type="slidenum">
              <a:rPr lang="en-US" smtClean="0"/>
              <a:t>12</a:t>
            </a:fld>
            <a:endParaRPr lang="en-US" dirty="0"/>
          </a:p>
        </p:txBody>
      </p:sp>
    </p:spTree>
    <p:extLst>
      <p:ext uri="{BB962C8B-B14F-4D97-AF65-F5344CB8AC3E}">
        <p14:creationId xmlns:p14="http://schemas.microsoft.com/office/powerpoint/2010/main" val="2382708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This slide provides you with a visual workflow for Small Purchases.  </a:t>
            </a:r>
          </a:p>
          <a:p>
            <a:r>
              <a:rPr lang="en-US" altLang="en-US" dirty="0"/>
              <a:t>When contracting for goods and services, a school food authority will first need to draft a scope of work. A scope of work is a general description of the overall project or deliverables to be provided throughout the term of the agreement.  Your scope will help later write detailed terms and conditions of the services to be provided.  Make sure any special terms and conditions or specific language is added so the vendor fully understands what they will be agreeing to.</a:t>
            </a:r>
          </a:p>
          <a:p>
            <a:endParaRPr lang="en-US" altLang="en-US" dirty="0"/>
          </a:p>
          <a:p>
            <a:r>
              <a:rPr lang="en-US" altLang="en-US" dirty="0"/>
              <a:t>Next, you will need to contact a minimum of three potential vendors.  The quoted price must be on the bid quotation form for each vendor and you should select the company that provides the lowest, most responsive and responsible bid.</a:t>
            </a:r>
          </a:p>
          <a:p>
            <a:endParaRPr lang="en-US" altLang="en-US" dirty="0"/>
          </a:p>
          <a:p>
            <a:r>
              <a:rPr lang="en-US" altLang="en-US" dirty="0"/>
              <a:t>After selecting a vendor, you will need to inform all bidding companies in writing of the final decision and write a contract for meal service.  When contracting for vended meals, sponsors must use the FDACS prototype contract and submit the final contract documentation to the Department.  When contracting for equipment, groceries, or other items, copies of the final signed agreement and quote documentation must be retained at the sponsor’s location.  Make sure you retain all quote and bid information and communications for a period of five years plus the current year.</a:t>
            </a:r>
          </a:p>
          <a:p>
            <a:endParaRPr lang="en-US" altLang="en-US" dirty="0"/>
          </a:p>
          <a:p>
            <a:r>
              <a:rPr lang="en-US" altLang="en-US" dirty="0"/>
              <a:t>Please note that all Procurement forms we may discuss during this training can be found in FANS under the Download Forms section.  </a:t>
            </a:r>
          </a:p>
          <a:p>
            <a:endParaRPr lang="en-US" dirty="0"/>
          </a:p>
        </p:txBody>
      </p:sp>
      <p:sp>
        <p:nvSpPr>
          <p:cNvPr id="4" name="Slide Number Placeholder 3"/>
          <p:cNvSpPr>
            <a:spLocks noGrp="1"/>
          </p:cNvSpPr>
          <p:nvPr>
            <p:ph type="sldNum" sz="quarter" idx="10"/>
          </p:nvPr>
        </p:nvSpPr>
        <p:spPr/>
        <p:txBody>
          <a:bodyPr/>
          <a:lstStyle/>
          <a:p>
            <a:fld id="{5371FAC6-B32F-4DD3-A941-B4BB0B00738B}" type="slidenum">
              <a:rPr lang="en-US" smtClean="0"/>
              <a:t>13</a:t>
            </a:fld>
            <a:endParaRPr lang="en-US" dirty="0"/>
          </a:p>
        </p:txBody>
      </p:sp>
    </p:spTree>
    <p:extLst>
      <p:ext uri="{BB962C8B-B14F-4D97-AF65-F5344CB8AC3E}">
        <p14:creationId xmlns:p14="http://schemas.microsoft.com/office/powerpoint/2010/main" val="270604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Typically more than $150,000 or most restrictive threshold: when purchases are estimated to exceed the most restrictive small purchase threshold </a:t>
            </a:r>
          </a:p>
          <a:p>
            <a:endParaRPr lang="en-US" dirty="0"/>
          </a:p>
          <a:p>
            <a:r>
              <a:rPr lang="en-US" dirty="0"/>
              <a:t>Know solicitation procedures </a:t>
            </a:r>
          </a:p>
          <a:p>
            <a:pPr>
              <a:buFont typeface="Arial" panose="020B0604020202020204" pitchFamily="34" charset="0"/>
              <a:buNone/>
            </a:pPr>
            <a:r>
              <a:rPr lang="en-US" dirty="0"/>
              <a:t>May do line item OR total value</a:t>
            </a:r>
          </a:p>
          <a:p>
            <a:r>
              <a:rPr lang="en-US" dirty="0"/>
              <a:t>ITB and RFP</a:t>
            </a:r>
          </a:p>
          <a:p>
            <a:endParaRPr lang="en-US" dirty="0"/>
          </a:p>
          <a:p>
            <a:pPr defTabSz="931774">
              <a:defRPr/>
            </a:pPr>
            <a:endParaRPr lang="en-US" dirty="0"/>
          </a:p>
          <a:p>
            <a:pPr defTabSz="931774">
              <a:defRPr/>
            </a:pPr>
            <a:endParaRPr lang="en-US" dirty="0"/>
          </a:p>
          <a:p>
            <a:pPr defTabSz="931774">
              <a:defRPr/>
            </a:pPr>
            <a:endParaRPr lang="en-US" dirty="0"/>
          </a:p>
          <a:p>
            <a:pPr defTabSz="931774">
              <a:defRPr/>
            </a:pPr>
            <a:r>
              <a:rPr lang="en-US" dirty="0"/>
              <a:t>Contact SA – We will help! </a:t>
            </a:r>
          </a:p>
          <a:p>
            <a:endParaRPr lang="en-US" dirty="0"/>
          </a:p>
        </p:txBody>
      </p:sp>
      <p:sp>
        <p:nvSpPr>
          <p:cNvPr id="4" name="Slide Number Placeholder 3"/>
          <p:cNvSpPr>
            <a:spLocks noGrp="1"/>
          </p:cNvSpPr>
          <p:nvPr>
            <p:ph type="sldNum" sz="quarter" idx="10"/>
          </p:nvPr>
        </p:nvSpPr>
        <p:spPr/>
        <p:txBody>
          <a:bodyPr/>
          <a:lstStyle/>
          <a:p>
            <a:fld id="{5371FAC6-B32F-4DD3-A941-B4BB0B00738B}" type="slidenum">
              <a:rPr lang="en-US" smtClean="0"/>
              <a:t>14</a:t>
            </a:fld>
            <a:endParaRPr lang="en-US" dirty="0"/>
          </a:p>
        </p:txBody>
      </p:sp>
    </p:spTree>
    <p:extLst>
      <p:ext uri="{BB962C8B-B14F-4D97-AF65-F5344CB8AC3E}">
        <p14:creationId xmlns:p14="http://schemas.microsoft.com/office/powerpoint/2010/main" val="2526809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times FNW sees errors in relation to selecting the proper contract type.  </a:t>
            </a:r>
          </a:p>
          <a:p>
            <a:endParaRPr lang="en-US" dirty="0"/>
          </a:p>
          <a:p>
            <a:r>
              <a:rPr lang="en-US" dirty="0"/>
              <a:t>ITB-This type of solicitation is utilized when price is the only factor.  The product or services each vendor will provide are the same, therefore no other facts need to be considered. Award goes to most Responsible and Responsive bidder lowest in price.  We often see situations where an ITB is utilized, along with evaluation criteria, when this in fact should be a RFP.  </a:t>
            </a:r>
          </a:p>
          <a:p>
            <a:endParaRPr lang="en-US" dirty="0"/>
          </a:p>
          <a:p>
            <a:r>
              <a:rPr lang="en-US" dirty="0"/>
              <a:t>RFP- Goods and more often services, that need varying evaluation factors.  This can be awarded based off point or percentage rubric using factors clearly outlined within the solicitation. However, cost must be the most highly awarded factor.  This is an error we see at times, where other factors have been more heavily weighted or it is unclear.  </a:t>
            </a:r>
          </a:p>
          <a:p>
            <a:endParaRPr lang="en-US" i="1" dirty="0"/>
          </a:p>
          <a:p>
            <a:r>
              <a:rPr lang="en-US" i="1" dirty="0"/>
              <a:t>Another scenario FNW</a:t>
            </a:r>
            <a:r>
              <a:rPr lang="en-US" i="1" baseline="0" dirty="0"/>
              <a:t> sees is when a RFP it utilized when in reality it is better suited as a ITB.  When price is really the only factor however the sponsor awards points to items like references, experiences, etc.  All good things to be aware of however, at times, these items could be considered requirements in order to bid, and then the bidders are evaluated solely on price.    </a:t>
            </a:r>
            <a:endParaRPr lang="en-US" i="1" dirty="0"/>
          </a:p>
          <a:p>
            <a:endParaRPr lang="en-US" dirty="0"/>
          </a:p>
        </p:txBody>
      </p:sp>
      <p:sp>
        <p:nvSpPr>
          <p:cNvPr id="4" name="Slide Number Placeholder 3"/>
          <p:cNvSpPr>
            <a:spLocks noGrp="1"/>
          </p:cNvSpPr>
          <p:nvPr>
            <p:ph type="sldNum" sz="quarter" idx="10"/>
          </p:nvPr>
        </p:nvSpPr>
        <p:spPr/>
        <p:txBody>
          <a:bodyPr/>
          <a:lstStyle/>
          <a:p>
            <a:fld id="{5430FCFF-E884-479B-9A4A-46920935664B}" type="slidenum">
              <a:rPr lang="en-US" smtClean="0"/>
              <a:t>15</a:t>
            </a:fld>
            <a:endParaRPr lang="en-US"/>
          </a:p>
        </p:txBody>
      </p:sp>
    </p:spTree>
    <p:extLst>
      <p:ext uri="{BB962C8B-B14F-4D97-AF65-F5344CB8AC3E}">
        <p14:creationId xmlns:p14="http://schemas.microsoft.com/office/powerpoint/2010/main" val="2611630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This slide provides you with a visual workflow for the Competitive Bid process.</a:t>
            </a:r>
          </a:p>
          <a:p>
            <a:pPr marL="232943" indent="-232943">
              <a:buFontTx/>
              <a:buAutoNum type="arabicPeriod"/>
              <a:defRPr/>
            </a:pPr>
            <a:r>
              <a:rPr lang="en-US" dirty="0">
                <a:cs typeface="Arial" pitchFamily="34" charset="0"/>
              </a:rPr>
              <a:t>Prepare an ITB or RFP document and specifically address the items that you are procuring.  If you are procuring vended meals (Caterer or Food Service Management Company): You may use the Department’s bid document or a similar document that captures all the required information and submit the document to the Department for prior approval before announcing your bid.  Make sure you allow five business days for the Department to review and approve your document.  </a:t>
            </a:r>
          </a:p>
          <a:p>
            <a:pPr lvl="1">
              <a:buFont typeface="Arial" pitchFamily="34" charset="0"/>
              <a:buNone/>
              <a:defRPr/>
            </a:pPr>
            <a:endParaRPr lang="en-US" dirty="0">
              <a:cs typeface="Arial" pitchFamily="34" charset="0"/>
            </a:endParaRPr>
          </a:p>
          <a:p>
            <a:pPr>
              <a:defRPr/>
            </a:pPr>
            <a:r>
              <a:rPr lang="en-US" dirty="0">
                <a:cs typeface="Arial" pitchFamily="34" charset="0"/>
              </a:rPr>
              <a:t>2.  Publicly announce and advertise the bid at least </a:t>
            </a:r>
            <a:r>
              <a:rPr lang="en-US" b="1" u="sng" dirty="0">
                <a:cs typeface="Arial" pitchFamily="34" charset="0"/>
              </a:rPr>
              <a:t>14</a:t>
            </a:r>
            <a:r>
              <a:rPr lang="en-US" dirty="0">
                <a:cs typeface="Arial" pitchFamily="34" charset="0"/>
              </a:rPr>
              <a:t> calendar days prior to bid opening.  Your announcement should include the date, time, and location in which the bids will be opened.  Also, you must notify the Department of the bid opening date, time, and location three weeks prior to bid opening.</a:t>
            </a:r>
          </a:p>
          <a:p>
            <a:pPr lvl="1">
              <a:lnSpc>
                <a:spcPct val="80000"/>
              </a:lnSpc>
              <a:buFont typeface="Arial" pitchFamily="34" charset="0"/>
              <a:buNone/>
              <a:defRPr/>
            </a:pPr>
            <a:endParaRPr lang="en-US" dirty="0"/>
          </a:p>
          <a:p>
            <a:pPr>
              <a:defRPr/>
            </a:pPr>
            <a:r>
              <a:rPr lang="en-US" dirty="0"/>
              <a:t>3. Choose a bidder that has the</a:t>
            </a:r>
            <a:r>
              <a:rPr lang="en-US" dirty="0">
                <a:cs typeface="Arial" pitchFamily="34" charset="0"/>
              </a:rPr>
              <a:t> </a:t>
            </a:r>
            <a:r>
              <a:rPr lang="en-US" u="sng" dirty="0">
                <a:cs typeface="Arial" pitchFamily="34" charset="0"/>
              </a:rPr>
              <a:t>lowest</a:t>
            </a:r>
            <a:r>
              <a:rPr lang="en-US" dirty="0">
                <a:cs typeface="Arial" pitchFamily="34" charset="0"/>
              </a:rPr>
              <a:t>, most responsive and responsible bid by using the selection criteria set forth in the bid/proposal document.  If you are using a vendor, make sure they are a registered vendor.  Remember the Department must review the bid recommendations for all vended meal sponsors prior to awarding the contract. Any person can file a notice of protest within 72 hours after the posting of the notice of decision or intended decision.  If a protest is received, all work towards the award process must cease until the subject of the protest is resolved.  When dealing with a protest, please refer to Chapter 120.57(3), Florida Statutes.</a:t>
            </a:r>
          </a:p>
          <a:p>
            <a:pPr>
              <a:buFont typeface="Arial" pitchFamily="34" charset="0"/>
              <a:buNone/>
              <a:defRPr/>
            </a:pPr>
            <a:endParaRPr lang="en-US" dirty="0">
              <a:cs typeface="Arial" pitchFamily="34" charset="0"/>
            </a:endParaRPr>
          </a:p>
          <a:p>
            <a:pPr>
              <a:buFont typeface="Arial" pitchFamily="34" charset="0"/>
              <a:buNone/>
              <a:defRPr/>
            </a:pPr>
            <a:r>
              <a:rPr lang="en-US" dirty="0">
                <a:cs typeface="Arial" pitchFamily="34" charset="0"/>
              </a:rPr>
              <a:t>4. If you award the contract to a caterer or Food Service Management Company you must execute one of the Department’s prototype contracts.</a:t>
            </a:r>
          </a:p>
          <a:p>
            <a:pPr marL="291179" lvl="1" indent="-291179">
              <a:buFontTx/>
              <a:buChar char="-"/>
              <a:defRPr/>
            </a:pPr>
            <a:endParaRPr lang="en-US" dirty="0">
              <a:cs typeface="Arial" pitchFamily="34" charset="0"/>
            </a:endParaRPr>
          </a:p>
          <a:p>
            <a:pPr marL="0" lvl="1">
              <a:defRPr/>
            </a:pPr>
            <a:r>
              <a:rPr lang="en-US" dirty="0">
                <a:cs typeface="Arial" pitchFamily="34" charset="0"/>
              </a:rPr>
              <a:t>5. For vended meal sponsors, submit to the Department a final signed contract and required bid documents within one week of execution. If your contract is over $100,000 you must include: Certificate of Independent Price Determination and a Lobbying Certification.  All records pertaining to the formal competitive bid process must be retained for a period of five years plus the current year.  These records include, but are not limited to, the following: Reasons for selecting the method of procurement used, scoring sheets, selection of contract type, and a basis for the cost or price negotiated.</a:t>
            </a:r>
          </a:p>
          <a:p>
            <a:endParaRPr lang="en-US" dirty="0"/>
          </a:p>
        </p:txBody>
      </p:sp>
      <p:sp>
        <p:nvSpPr>
          <p:cNvPr id="4" name="Slide Number Placeholder 3"/>
          <p:cNvSpPr>
            <a:spLocks noGrp="1"/>
          </p:cNvSpPr>
          <p:nvPr>
            <p:ph type="sldNum" sz="quarter" idx="10"/>
          </p:nvPr>
        </p:nvSpPr>
        <p:spPr/>
        <p:txBody>
          <a:bodyPr/>
          <a:lstStyle/>
          <a:p>
            <a:fld id="{5371FAC6-B32F-4DD3-A941-B4BB0B00738B}" type="slidenum">
              <a:rPr lang="en-US" smtClean="0"/>
              <a:t>16</a:t>
            </a:fld>
            <a:endParaRPr lang="en-US" dirty="0"/>
          </a:p>
        </p:txBody>
      </p:sp>
    </p:spTree>
    <p:extLst>
      <p:ext uri="{BB962C8B-B14F-4D97-AF65-F5344CB8AC3E}">
        <p14:creationId xmlns:p14="http://schemas.microsoft.com/office/powerpoint/2010/main" val="3995905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a:t>
            </a:r>
            <a:r>
              <a:rPr lang="en-US" baseline="0" dirty="0"/>
              <a:t> factors you</a:t>
            </a:r>
            <a:r>
              <a:rPr lang="en-US" dirty="0"/>
              <a:t> want to ensure are considered when creating a solicitation:</a:t>
            </a:r>
          </a:p>
          <a:p>
            <a:pPr marL="356054" indent="-356054">
              <a:buFont typeface="Arial" panose="020B0604020202020204" pitchFamily="34" charset="0"/>
              <a:buChar char="•"/>
            </a:pPr>
            <a:endParaRPr lang="en-US" dirty="0"/>
          </a:p>
          <a:p>
            <a:pPr marL="356054" indent="-356054">
              <a:buFont typeface="Arial" panose="020B0604020202020204" pitchFamily="34" charset="0"/>
              <a:buChar char="•"/>
            </a:pPr>
            <a:r>
              <a:rPr lang="en-US" dirty="0"/>
              <a:t>Will the  solicitation restrict competition-such as the case with </a:t>
            </a:r>
            <a:r>
              <a:rPr lang="en-US" sz="900" dirty="0"/>
              <a:t>unreasonable/unnecessary requirements?  You want to be sure you aren’t setting requirements that very few vendors can meet, </a:t>
            </a:r>
            <a:r>
              <a:rPr lang="en-US" sz="900" i="1" dirty="0"/>
              <a:t>especially if it does not provide any additional service or benefit</a:t>
            </a:r>
            <a:r>
              <a:rPr lang="en-US" sz="900" dirty="0"/>
              <a:t>.  Ensure that the solicitation does not have:</a:t>
            </a:r>
          </a:p>
          <a:p>
            <a:pPr marL="821941" lvl="1" indent="-356054">
              <a:buFont typeface="Arial" panose="020B0604020202020204" pitchFamily="34" charset="0"/>
              <a:buChar char="•"/>
            </a:pPr>
            <a:r>
              <a:rPr lang="en-US" sz="900" dirty="0"/>
              <a:t>Brand Name Only</a:t>
            </a:r>
          </a:p>
          <a:p>
            <a:pPr marL="821941" lvl="1" indent="-356054">
              <a:buFont typeface="Arial" panose="020B0604020202020204" pitchFamily="34" charset="0"/>
              <a:buChar char="•"/>
            </a:pPr>
            <a:r>
              <a:rPr lang="en-US" sz="900" dirty="0"/>
              <a:t>Placing Unreasonable Requirements </a:t>
            </a:r>
          </a:p>
          <a:p>
            <a:pPr marL="821941" lvl="1" indent="-356054">
              <a:buFont typeface="Arial" panose="020B0604020202020204" pitchFamily="34" charset="0"/>
              <a:buChar char="•"/>
            </a:pPr>
            <a:r>
              <a:rPr lang="en-US" sz="900" dirty="0"/>
              <a:t>Unnecessary Experience or Bonding</a:t>
            </a:r>
          </a:p>
          <a:p>
            <a:pPr marL="465887" lvl="1"/>
            <a:endParaRPr lang="en-US" sz="900" dirty="0"/>
          </a:p>
          <a:p>
            <a:pPr marL="356054" indent="-356054">
              <a:buFont typeface="Arial" panose="020B0604020202020204" pitchFamily="34" charset="0"/>
              <a:buChar char="•"/>
            </a:pPr>
            <a:r>
              <a:rPr lang="en-US" dirty="0"/>
              <a:t>Clearly</a:t>
            </a:r>
            <a:r>
              <a:rPr lang="en-US" baseline="0" dirty="0"/>
              <a:t> i</a:t>
            </a:r>
            <a:r>
              <a:rPr lang="en-US" dirty="0"/>
              <a:t>dentify all specifications, evaluation factors and their relative importance with price as the primary factor</a:t>
            </a:r>
          </a:p>
          <a:p>
            <a:pPr marL="356054" indent="-356054">
              <a:buFont typeface="Arial" panose="020B0604020202020204" pitchFamily="34" charset="0"/>
              <a:buChar char="•"/>
            </a:pPr>
            <a:endParaRPr lang="en-US" dirty="0"/>
          </a:p>
          <a:p>
            <a:pPr marL="356054" indent="-356054">
              <a:buFont typeface="Arial" panose="020B0604020202020204" pitchFamily="34" charset="0"/>
              <a:buChar char="•"/>
            </a:pPr>
            <a:r>
              <a:rPr lang="en-US" dirty="0"/>
              <a:t>Price must be the most heavily weighted factor in both ITBs as well as RFPs</a:t>
            </a:r>
          </a:p>
          <a:p>
            <a:pPr marL="174708" indent="-174708" defTabSz="931774">
              <a:buFont typeface="Arial" panose="020B0604020202020204" pitchFamily="34" charset="0"/>
              <a:buChar char="•"/>
              <a:defRPr/>
            </a:pPr>
            <a:r>
              <a:rPr lang="en-US" dirty="0"/>
              <a:t>Contains all Required Federal, State, and Local Language.</a:t>
            </a:r>
          </a:p>
          <a:p>
            <a:endParaRPr lang="en-US" dirty="0"/>
          </a:p>
        </p:txBody>
      </p:sp>
      <p:sp>
        <p:nvSpPr>
          <p:cNvPr id="4" name="Slide Number Placeholder 3"/>
          <p:cNvSpPr>
            <a:spLocks noGrp="1"/>
          </p:cNvSpPr>
          <p:nvPr>
            <p:ph type="sldNum" sz="quarter" idx="10"/>
          </p:nvPr>
        </p:nvSpPr>
        <p:spPr/>
        <p:txBody>
          <a:bodyPr/>
          <a:lstStyle/>
          <a:p>
            <a:fld id="{5430FCFF-E884-479B-9A4A-46920935664B}" type="slidenum">
              <a:rPr lang="en-US" smtClean="0"/>
              <a:t>17</a:t>
            </a:fld>
            <a:endParaRPr lang="en-US"/>
          </a:p>
        </p:txBody>
      </p:sp>
    </p:spTree>
    <p:extLst>
      <p:ext uri="{BB962C8B-B14F-4D97-AF65-F5344CB8AC3E}">
        <p14:creationId xmlns:p14="http://schemas.microsoft.com/office/powerpoint/2010/main" val="1631866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dirty="0"/>
              <a:t>Rather</a:t>
            </a:r>
            <a:r>
              <a:rPr lang="en-US" b="0" baseline="0" dirty="0"/>
              <a:t> than go into great detail regarding contract provisions that may be required based on contract value, I have provided a Quick Tip guide in your hand outs.  This can be utilized to confirm whether the required language is present.  It includes:</a:t>
            </a:r>
            <a:endParaRPr lang="en-US" b="0" dirty="0"/>
          </a:p>
          <a:p>
            <a:pPr algn="l"/>
            <a:endParaRPr lang="en-US" b="1" dirty="0"/>
          </a:p>
          <a:p>
            <a:pPr algn="l"/>
            <a:r>
              <a:rPr lang="en-US" dirty="0"/>
              <a:t>Appendix II to Part 200—Contract Provisions for non‐Federal Entity Contracts Under Federal Awards.</a:t>
            </a:r>
          </a:p>
          <a:p>
            <a:endParaRPr lang="en-US" dirty="0"/>
          </a:p>
          <a:p>
            <a:r>
              <a:rPr lang="en-US" dirty="0"/>
              <a:t>FNW has sample</a:t>
            </a:r>
            <a:r>
              <a:rPr lang="en-US" baseline="0" dirty="0"/>
              <a:t> language that we can provide that shortens the language in the contract itself but still allows for compliance.  </a:t>
            </a:r>
          </a:p>
          <a:p>
            <a:endParaRPr lang="en-US" baseline="0" dirty="0"/>
          </a:p>
          <a:p>
            <a:r>
              <a:rPr lang="en-US" dirty="0"/>
              <a:t>Also</a:t>
            </a:r>
            <a:r>
              <a:rPr lang="en-US" baseline="0" dirty="0"/>
              <a:t> be sure to include: </a:t>
            </a:r>
          </a:p>
          <a:p>
            <a:endParaRPr lang="en-US" dirty="0"/>
          </a:p>
          <a:p>
            <a:r>
              <a:rPr lang="en-US" dirty="0"/>
              <a:t>• The mandatory retention of all program records for three years,</a:t>
            </a:r>
            <a:r>
              <a:rPr lang="en-US" baseline="0" dirty="0"/>
              <a:t> </a:t>
            </a:r>
            <a:r>
              <a:rPr lang="en-US" dirty="0"/>
              <a:t>after the end of the contract period. If audits, claims, or litigation have not been resolved, all records must be retained until all issues are resolved. </a:t>
            </a:r>
          </a:p>
          <a:p>
            <a:endParaRPr lang="en-US" dirty="0"/>
          </a:p>
          <a:p>
            <a:pPr defTabSz="931774">
              <a:defRPr/>
            </a:pPr>
            <a:r>
              <a:rPr lang="en-US" dirty="0"/>
              <a:t>• A provision to allow for the audit, examination, excerpt and transcription of records that are pertinent to the contract by the USDA, the Comptroller of the United States, TDA, and their authorized representatives. </a:t>
            </a:r>
          </a:p>
          <a:p>
            <a:endParaRPr lang="en-US" dirty="0"/>
          </a:p>
          <a:p>
            <a:endParaRPr lang="en-US" dirty="0"/>
          </a:p>
          <a:p>
            <a:r>
              <a:rPr lang="en-US" dirty="0"/>
              <a:t>FNW has sample</a:t>
            </a:r>
            <a:r>
              <a:rPr lang="en-US" baseline="0" dirty="0"/>
              <a:t> language that shortens the language but still allows for compliance.  </a:t>
            </a:r>
            <a:endParaRPr lang="en-US" dirty="0"/>
          </a:p>
        </p:txBody>
      </p:sp>
      <p:sp>
        <p:nvSpPr>
          <p:cNvPr id="4" name="Slide Number Placeholder 3"/>
          <p:cNvSpPr>
            <a:spLocks noGrp="1"/>
          </p:cNvSpPr>
          <p:nvPr>
            <p:ph type="sldNum" sz="quarter" idx="10"/>
          </p:nvPr>
        </p:nvSpPr>
        <p:spPr/>
        <p:txBody>
          <a:bodyPr/>
          <a:lstStyle/>
          <a:p>
            <a:fld id="{5430FCFF-E884-479B-9A4A-46920935664B}" type="slidenum">
              <a:rPr lang="en-US" smtClean="0"/>
              <a:t>18</a:t>
            </a:fld>
            <a:endParaRPr lang="en-US"/>
          </a:p>
        </p:txBody>
      </p:sp>
    </p:spTree>
    <p:extLst>
      <p:ext uri="{BB962C8B-B14F-4D97-AF65-F5344CB8AC3E}">
        <p14:creationId xmlns:p14="http://schemas.microsoft.com/office/powerpoint/2010/main" val="2958822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Piggy-Backing a contract, you will need</a:t>
            </a:r>
          </a:p>
          <a:p>
            <a:endParaRPr lang="en-US" dirty="0"/>
          </a:p>
          <a:p>
            <a:pPr marL="174708" indent="-174708">
              <a:buFont typeface="Arial" panose="020B0604020202020204" pitchFamily="34" charset="0"/>
              <a:buChar char="•"/>
            </a:pPr>
            <a:r>
              <a:rPr lang="en-US" dirty="0"/>
              <a:t>Documentation the vendor is providing the same rate, terms and conditions as the original current contract. Documentation includes a letter signed by both parties or an E-mail allowing the piggy-back.</a:t>
            </a:r>
          </a:p>
          <a:p>
            <a:pPr marL="174708" indent="-174708">
              <a:buFont typeface="Arial" panose="020B0604020202020204" pitchFamily="34" charset="0"/>
              <a:buChar char="•"/>
            </a:pPr>
            <a:r>
              <a:rPr lang="en-US" dirty="0"/>
              <a:t>Did the piggy-back cause a material change from the original contract.</a:t>
            </a:r>
          </a:p>
          <a:p>
            <a:pPr marL="174708" indent="-174708">
              <a:buFont typeface="Arial" panose="020B0604020202020204" pitchFamily="34" charset="0"/>
              <a:buChar char="•"/>
            </a:pPr>
            <a:r>
              <a:rPr lang="en-US" dirty="0"/>
              <a:t>Did the value of the piggy-back cause a threshold to be broken. Was an informal procurement but the piggy-back value added cause the solicitation to be a formal procurement?</a:t>
            </a:r>
          </a:p>
          <a:p>
            <a:pPr marL="174708" indent="-174708">
              <a:buFont typeface="Arial" panose="020B0604020202020204" pitchFamily="34" charset="0"/>
              <a:buChar char="•"/>
            </a:pPr>
            <a:r>
              <a:rPr lang="en-US" dirty="0"/>
              <a:t>All contracts being piggy-backed off must have required language.</a:t>
            </a:r>
          </a:p>
        </p:txBody>
      </p:sp>
      <p:sp>
        <p:nvSpPr>
          <p:cNvPr id="4" name="Slide Number Placeholder 3"/>
          <p:cNvSpPr>
            <a:spLocks noGrp="1"/>
          </p:cNvSpPr>
          <p:nvPr>
            <p:ph type="sldNum" sz="quarter" idx="10"/>
          </p:nvPr>
        </p:nvSpPr>
        <p:spPr/>
        <p:txBody>
          <a:bodyPr/>
          <a:lstStyle/>
          <a:p>
            <a:fld id="{5430FCFF-E884-479B-9A4A-46920935664B}" type="slidenum">
              <a:rPr lang="en-US" smtClean="0"/>
              <a:t>19</a:t>
            </a:fld>
            <a:endParaRPr lang="en-US"/>
          </a:p>
        </p:txBody>
      </p:sp>
    </p:spTree>
    <p:extLst>
      <p:ext uri="{BB962C8B-B14F-4D97-AF65-F5344CB8AC3E}">
        <p14:creationId xmlns:p14="http://schemas.microsoft.com/office/powerpoint/2010/main" val="313778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585858"/>
                </a:solidFill>
              </a:rPr>
              <a:t>It is a fancy name for “purchase” </a:t>
            </a:r>
          </a:p>
          <a:p>
            <a:r>
              <a:rPr lang="en-US" dirty="0">
                <a:solidFill>
                  <a:srgbClr val="585858"/>
                </a:solidFill>
              </a:rPr>
              <a:t>Procurement must be competitive and must meet all standards set forth in program regulations and the OMB Cost Circular. </a:t>
            </a:r>
          </a:p>
          <a:p>
            <a:r>
              <a:rPr lang="en-US" dirty="0">
                <a:solidFill>
                  <a:srgbClr val="585858"/>
                </a:solidFill>
              </a:rPr>
              <a:t>References: 7 CFR 225 and 2 CFR 200 </a:t>
            </a:r>
          </a:p>
          <a:p>
            <a:endParaRPr lang="en-US" dirty="0"/>
          </a:p>
        </p:txBody>
      </p:sp>
      <p:sp>
        <p:nvSpPr>
          <p:cNvPr id="4" name="Slide Number Placeholder 3"/>
          <p:cNvSpPr>
            <a:spLocks noGrp="1"/>
          </p:cNvSpPr>
          <p:nvPr>
            <p:ph type="sldNum" sz="quarter" idx="10"/>
          </p:nvPr>
        </p:nvSpPr>
        <p:spPr/>
        <p:txBody>
          <a:bodyPr/>
          <a:lstStyle/>
          <a:p>
            <a:fld id="{5430FCFF-E884-479B-9A4A-46920935664B}" type="slidenum">
              <a:rPr lang="en-US" smtClean="0"/>
              <a:t>2</a:t>
            </a:fld>
            <a:endParaRPr lang="en-US"/>
          </a:p>
        </p:txBody>
      </p:sp>
    </p:spTree>
    <p:extLst>
      <p:ext uri="{BB962C8B-B14F-4D97-AF65-F5344CB8AC3E}">
        <p14:creationId xmlns:p14="http://schemas.microsoft.com/office/powerpoint/2010/main" val="4268571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dirty="0"/>
              <a:t>Regulation 2 CFR 200.320 (f) states:</a:t>
            </a:r>
            <a:r>
              <a:rPr lang="en-US" dirty="0"/>
              <a:t> Procurement by noncompetitive proposals. Procurement by noncompetitive proposals is procurement through </a:t>
            </a:r>
            <a:r>
              <a:rPr lang="en-US" b="1" dirty="0"/>
              <a:t>solicitation</a:t>
            </a:r>
            <a:r>
              <a:rPr lang="en-US" dirty="0"/>
              <a:t> of a proposal from only one source and may be used only when one or more of the following circumstances apply:</a:t>
            </a:r>
          </a:p>
          <a:p>
            <a:pPr lvl="0"/>
            <a:endParaRPr lang="en-US" sz="1400" dirty="0"/>
          </a:p>
          <a:p>
            <a:r>
              <a:rPr lang="en-US" b="1" dirty="0"/>
              <a:t>(1)</a:t>
            </a:r>
            <a:r>
              <a:rPr lang="en-US" dirty="0"/>
              <a:t> The item is available only from a single source;</a:t>
            </a:r>
            <a:endParaRPr lang="en-US" sz="1400" dirty="0"/>
          </a:p>
          <a:p>
            <a:r>
              <a:rPr lang="en-US" b="1" dirty="0"/>
              <a:t>(2)</a:t>
            </a:r>
            <a:r>
              <a:rPr lang="en-US" dirty="0"/>
              <a:t> The public exigency or emergency for the requirement will not permit a delay resulting from competitive solicitation;</a:t>
            </a:r>
            <a:endParaRPr lang="en-US" sz="1400" dirty="0"/>
          </a:p>
          <a:p>
            <a:r>
              <a:rPr lang="en-US" b="1" dirty="0"/>
              <a:t>(3)</a:t>
            </a:r>
            <a:r>
              <a:rPr lang="en-US" dirty="0"/>
              <a:t> The </a:t>
            </a:r>
            <a:r>
              <a:rPr lang="en-US" u="sng" dirty="0">
                <a:hlinkClick r:id="rId3"/>
              </a:rPr>
              <a:t>Federal awarding agency</a:t>
            </a:r>
            <a:r>
              <a:rPr lang="en-US" dirty="0"/>
              <a:t> or </a:t>
            </a:r>
            <a:r>
              <a:rPr lang="en-US" u="sng" dirty="0">
                <a:hlinkClick r:id="rId4"/>
              </a:rPr>
              <a:t>pass-through entity</a:t>
            </a:r>
            <a:r>
              <a:rPr lang="en-US" u="sng" dirty="0"/>
              <a:t> </a:t>
            </a:r>
            <a:r>
              <a:rPr lang="en-US" dirty="0"/>
              <a:t>expressly authorizes noncompetitive proposals in response to a written request from the </a:t>
            </a:r>
            <a:r>
              <a:rPr lang="en-US" u="sng" dirty="0">
                <a:hlinkClick r:id="rId5"/>
              </a:rPr>
              <a:t>non-Federal entity</a:t>
            </a:r>
            <a:r>
              <a:rPr lang="en-US" dirty="0"/>
              <a:t>; or</a:t>
            </a:r>
            <a:endParaRPr lang="en-US" sz="1400" dirty="0"/>
          </a:p>
          <a:p>
            <a:r>
              <a:rPr lang="en-US" b="1" dirty="0"/>
              <a:t>(4)</a:t>
            </a:r>
            <a:r>
              <a:rPr lang="en-US" dirty="0"/>
              <a:t> After solicitation of a number of sources, competition is determined inadequate.</a:t>
            </a:r>
            <a:endParaRPr lang="en-US" sz="1400" dirty="0"/>
          </a:p>
          <a:p>
            <a:br>
              <a:rPr lang="en-US" dirty="0">
                <a:effectLst/>
              </a:rPr>
            </a:br>
            <a:endParaRPr lang="en-US" dirty="0"/>
          </a:p>
        </p:txBody>
      </p:sp>
      <p:sp>
        <p:nvSpPr>
          <p:cNvPr id="4" name="Slide Number Placeholder 3"/>
          <p:cNvSpPr>
            <a:spLocks noGrp="1"/>
          </p:cNvSpPr>
          <p:nvPr>
            <p:ph type="sldNum" sz="quarter" idx="10"/>
          </p:nvPr>
        </p:nvSpPr>
        <p:spPr/>
        <p:txBody>
          <a:bodyPr/>
          <a:lstStyle/>
          <a:p>
            <a:fld id="{5430FCFF-E884-479B-9A4A-46920935664B}" type="slidenum">
              <a:rPr lang="en-US" smtClean="0"/>
              <a:t>20</a:t>
            </a:fld>
            <a:endParaRPr lang="en-US"/>
          </a:p>
        </p:txBody>
      </p:sp>
    </p:spTree>
    <p:extLst>
      <p:ext uri="{BB962C8B-B14F-4D97-AF65-F5344CB8AC3E}">
        <p14:creationId xmlns:p14="http://schemas.microsoft.com/office/powerpoint/2010/main" val="1280492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Choosing the right contract manager is also an important step that can be sometimes overlooked.  Some key factors to keep in mind when selecting a contract manager are:</a:t>
            </a:r>
          </a:p>
          <a:p>
            <a:endParaRPr lang="en-US" sz="900" dirty="0"/>
          </a:p>
          <a:p>
            <a:r>
              <a:rPr lang="en-US" sz="900" b="1" dirty="0"/>
              <a:t>Subject Matter Knowledge</a:t>
            </a:r>
          </a:p>
          <a:p>
            <a:r>
              <a:rPr lang="en-US" sz="900" dirty="0"/>
              <a:t>Does this person work closely with and have the background knowledge to manage the contract?  Your contract manager should understand the program and duties connected to maintaining the contract.  </a:t>
            </a:r>
          </a:p>
          <a:p>
            <a:r>
              <a:rPr lang="en-US" sz="900" b="1" dirty="0"/>
              <a:t>Be an effective communicator</a:t>
            </a:r>
          </a:p>
          <a:p>
            <a:pPr lvl="1"/>
            <a:r>
              <a:rPr lang="en-US" sz="900" dirty="0"/>
              <a:t>The Contract manager needs to consistently ensure they are clearly understood by all parties involved in the contract. Therefore they will need to be an outstanding communicator.</a:t>
            </a:r>
          </a:p>
          <a:p>
            <a:r>
              <a:rPr lang="en-US" sz="900" b="1" dirty="0"/>
              <a:t>Meticulous attention to detail</a:t>
            </a:r>
          </a:p>
          <a:p>
            <a:pPr lvl="1"/>
            <a:r>
              <a:rPr lang="en-US" sz="900" dirty="0"/>
              <a:t>All details within the contract must be addressed in their entirety in order to avoid unnecessary disputes. Rates on invoices, Rate Increases, Contract length and Contract Renewal are some of the many factors to monitor during the contract period.</a:t>
            </a:r>
          </a:p>
          <a:p>
            <a:r>
              <a:rPr lang="en-US" sz="900" b="1" dirty="0"/>
              <a:t>Conflict Resolution</a:t>
            </a:r>
          </a:p>
          <a:p>
            <a:pPr lvl="1"/>
            <a:r>
              <a:rPr lang="en-US" sz="900" dirty="0"/>
              <a:t>The contract manager has to promptly recognize when problems and obstacles may arise. Timeframes for deliveries and paying invoices are relevant issues to provide immediate solutions if a problem occurs</a:t>
            </a:r>
          </a:p>
          <a:p>
            <a:r>
              <a:rPr lang="en-US" sz="900" b="1" dirty="0"/>
              <a:t>Document Management</a:t>
            </a:r>
          </a:p>
          <a:p>
            <a:pPr lvl="1"/>
            <a:r>
              <a:rPr lang="en-US" sz="900" dirty="0"/>
              <a:t>Most importantly, this person should be well organized with the ability to document everything. These documents should be kept on file and be quickly </a:t>
            </a:r>
            <a:r>
              <a:rPr lang="en-US" sz="900" dirty="0" err="1"/>
              <a:t>accessable</a:t>
            </a:r>
            <a:r>
              <a:rPr lang="en-US" sz="900" dirty="0"/>
              <a:t>.  If it was not documented, it did not happen.</a:t>
            </a:r>
          </a:p>
          <a:p>
            <a:endParaRPr lang="en-US" dirty="0"/>
          </a:p>
        </p:txBody>
      </p:sp>
      <p:sp>
        <p:nvSpPr>
          <p:cNvPr id="4" name="Slide Number Placeholder 3"/>
          <p:cNvSpPr>
            <a:spLocks noGrp="1"/>
          </p:cNvSpPr>
          <p:nvPr>
            <p:ph type="sldNum" sz="quarter" idx="10"/>
          </p:nvPr>
        </p:nvSpPr>
        <p:spPr/>
        <p:txBody>
          <a:bodyPr/>
          <a:lstStyle/>
          <a:p>
            <a:fld id="{5430FCFF-E884-479B-9A4A-46920935664B}" type="slidenum">
              <a:rPr lang="en-US" smtClean="0"/>
              <a:t>21</a:t>
            </a:fld>
            <a:endParaRPr lang="en-US"/>
          </a:p>
        </p:txBody>
      </p:sp>
    </p:spTree>
    <p:extLst>
      <p:ext uri="{BB962C8B-B14F-4D97-AF65-F5344CB8AC3E}">
        <p14:creationId xmlns:p14="http://schemas.microsoft.com/office/powerpoint/2010/main" val="397063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Once a contract is in place there are additional responsibilities that follow.  Not only for the SFA but for the SA as well.</a:t>
            </a:r>
          </a:p>
          <a:p>
            <a:pPr algn="l"/>
            <a:endParaRPr lang="en-US" dirty="0"/>
          </a:p>
          <a:p>
            <a:pPr algn="l"/>
            <a:r>
              <a:rPr lang="en-US" dirty="0"/>
              <a:t>State Agency (SA) are required to:</a:t>
            </a:r>
          </a:p>
          <a:p>
            <a:pPr marL="356054" indent="-356054">
              <a:buFont typeface="Arial" panose="020B0604020202020204" pitchFamily="34" charset="0"/>
              <a:buChar char="•"/>
            </a:pPr>
            <a:r>
              <a:rPr lang="en-US" dirty="0"/>
              <a:t>Approve changes made to the contract by the SA prior to implementation</a:t>
            </a:r>
          </a:p>
          <a:p>
            <a:pPr marL="356054" indent="-356054">
              <a:buFont typeface="Arial" panose="020B0604020202020204" pitchFamily="34" charset="0"/>
              <a:buChar char="•"/>
            </a:pPr>
            <a:r>
              <a:rPr lang="en-US" dirty="0"/>
              <a:t>Ensure that Procurement Rules and Regulations were followed—such as---  </a:t>
            </a:r>
          </a:p>
          <a:p>
            <a:pPr marL="356054" indent="-356054">
              <a:buFont typeface="Arial" panose="020B0604020202020204" pitchFamily="34" charset="0"/>
              <a:buChar char="•"/>
            </a:pPr>
            <a:r>
              <a:rPr lang="en-US" dirty="0"/>
              <a:t>We as a SA are also required to maintain records of any modifications or Renewals that take place during the life of the contract. </a:t>
            </a:r>
          </a:p>
          <a:p>
            <a:pPr marL="356054" indent="-356054">
              <a:buFont typeface="Arial" panose="020B0604020202020204" pitchFamily="34" charset="0"/>
              <a:buChar char="•"/>
            </a:pPr>
            <a:r>
              <a:rPr lang="en-US" dirty="0"/>
              <a:t>SA also will verify through various means, such as invoices that the contract requirements have been met by both SFA and vendor</a:t>
            </a:r>
          </a:p>
          <a:p>
            <a:endParaRPr lang="en-US" dirty="0"/>
          </a:p>
        </p:txBody>
      </p:sp>
      <p:sp>
        <p:nvSpPr>
          <p:cNvPr id="4" name="Slide Number Placeholder 3"/>
          <p:cNvSpPr>
            <a:spLocks noGrp="1"/>
          </p:cNvSpPr>
          <p:nvPr>
            <p:ph type="sldNum" sz="quarter" idx="10"/>
          </p:nvPr>
        </p:nvSpPr>
        <p:spPr/>
        <p:txBody>
          <a:bodyPr/>
          <a:lstStyle/>
          <a:p>
            <a:fld id="{5430FCFF-E884-479B-9A4A-46920935664B}" type="slidenum">
              <a:rPr lang="en-US" smtClean="0"/>
              <a:t>22</a:t>
            </a:fld>
            <a:endParaRPr lang="en-US"/>
          </a:p>
        </p:txBody>
      </p:sp>
    </p:spTree>
    <p:extLst>
      <p:ext uri="{BB962C8B-B14F-4D97-AF65-F5344CB8AC3E}">
        <p14:creationId xmlns:p14="http://schemas.microsoft.com/office/powerpoint/2010/main" val="1781739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FNW knows SFAs are busy but contract maintenance is important and when done properly can often eliminate many issues that can arise:</a:t>
            </a:r>
          </a:p>
          <a:p>
            <a:pPr algn="l"/>
            <a:endParaRPr lang="en-US" dirty="0"/>
          </a:p>
          <a:p>
            <a:pPr algn="l"/>
            <a:r>
              <a:rPr lang="en-US" dirty="0"/>
              <a:t>School Food Authority (SFA) is required to: </a:t>
            </a:r>
          </a:p>
          <a:p>
            <a:pPr marL="174708" indent="-174708">
              <a:buFont typeface="Arial" panose="020B0604020202020204" pitchFamily="34" charset="0"/>
              <a:buChar char="•"/>
            </a:pPr>
            <a:r>
              <a:rPr lang="en-US" dirty="0"/>
              <a:t>SFA must maintain oversight to ensure that contractors perform in accordance with the terms, conditions, and specifications of their contract.  This is to include verifying pricing in invoices.          FNW receives questions regarding what is allowable within a contract, often times these answers are provided in the contract. </a:t>
            </a:r>
          </a:p>
          <a:p>
            <a:pPr marL="174708" indent="-174708">
              <a:buFont typeface="Arial" panose="020B0604020202020204" pitchFamily="34" charset="0"/>
              <a:buChar char="•"/>
            </a:pPr>
            <a:r>
              <a:rPr lang="en-US" dirty="0"/>
              <a:t>Maintain records of contract activities such as how bid was Advertised, Vendor Proposals, and reason a vendor was awarded (2 CFR 200.320(c)(2)(v))</a:t>
            </a:r>
          </a:p>
          <a:p>
            <a:pPr marL="356054" indent="-356054">
              <a:buFont typeface="Arial" panose="020B0604020202020204" pitchFamily="34" charset="0"/>
              <a:buChar char="•"/>
            </a:pPr>
            <a:r>
              <a:rPr lang="en-US" dirty="0"/>
              <a:t>Ensure there is settlement and satisfaction of contractual and administrative issues arising out of procurements (protests, disputes, etc.) 2 CFR 200.320(c)(2)(v)</a:t>
            </a:r>
          </a:p>
          <a:p>
            <a:pPr marL="356054" indent="-356054">
              <a:buFont typeface="Arial" panose="020B0604020202020204" pitchFamily="34" charset="0"/>
              <a:buChar char="•"/>
            </a:pPr>
            <a:r>
              <a:rPr lang="en-US" dirty="0"/>
              <a:t>Actively confirm prices on invoicing from vendor match the pricing set by the contract</a:t>
            </a:r>
          </a:p>
          <a:p>
            <a:pPr marL="356054" indent="-356054">
              <a:buFont typeface="Arial" panose="020B0604020202020204" pitchFamily="34" charset="0"/>
              <a:buChar char="•"/>
            </a:pPr>
            <a:r>
              <a:rPr lang="en-US" dirty="0"/>
              <a:t>Be aware of the timetable of when contract ends and renewals need to be completed.  Contracts cannot be renewed after the term date.  </a:t>
            </a:r>
          </a:p>
          <a:p>
            <a:pPr marL="178027" indent="-178027" defTabSz="949478">
              <a:buFont typeface="Arial" panose="020B0604020202020204" pitchFamily="34" charset="0"/>
              <a:buChar char="•"/>
              <a:defRPr/>
            </a:pPr>
            <a:r>
              <a:rPr lang="en-US" dirty="0"/>
              <a:t>Knowing</a:t>
            </a:r>
            <a:r>
              <a:rPr lang="en-US" baseline="0" dirty="0"/>
              <a:t> your vendors responsibilities plays a big role is effective contract management.   Such as knowing delivery expectations, what is expected on invoices, etc.</a:t>
            </a:r>
          </a:p>
          <a:p>
            <a:pPr marL="178027" indent="-178027" defTabSz="949478">
              <a:buFont typeface="Arial" panose="020B0604020202020204" pitchFamily="34" charset="0"/>
              <a:buChar char="•"/>
              <a:defRPr/>
            </a:pPr>
            <a:r>
              <a:rPr lang="en-US" baseline="0" dirty="0"/>
              <a:t>Stay Current with USDA Memos--- When USDA releases Memos, you want to ensure that your current and future contracts are compliant.</a:t>
            </a:r>
          </a:p>
          <a:p>
            <a:pPr marL="178027" indent="-178027" defTabSz="949478">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5430FCFF-E884-479B-9A4A-46920935664B}" type="slidenum">
              <a:rPr lang="en-US" smtClean="0"/>
              <a:t>23</a:t>
            </a:fld>
            <a:endParaRPr lang="en-US"/>
          </a:p>
        </p:txBody>
      </p:sp>
    </p:spTree>
    <p:extLst>
      <p:ext uri="{BB962C8B-B14F-4D97-AF65-F5344CB8AC3E}">
        <p14:creationId xmlns:p14="http://schemas.microsoft.com/office/powerpoint/2010/main" val="1663129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re-cap the following Contract Management items are sometimes overlooked:</a:t>
            </a:r>
          </a:p>
          <a:p>
            <a:r>
              <a:rPr lang="en-US" dirty="0"/>
              <a:t>Know your SFA responsibilities within the contract such as</a:t>
            </a:r>
          </a:p>
          <a:p>
            <a:pPr marL="474739" lvl="1"/>
            <a:r>
              <a:rPr lang="en-US" sz="1800" dirty="0"/>
              <a:t>Invoice payment requirements, Production logs</a:t>
            </a:r>
          </a:p>
          <a:p>
            <a:r>
              <a:rPr lang="en-US" dirty="0"/>
              <a:t>Know your Vendor’s responsibilities with in the contract</a:t>
            </a:r>
          </a:p>
          <a:p>
            <a:pPr marL="474739" lvl="1"/>
            <a:r>
              <a:rPr lang="en-US" sz="1800" dirty="0"/>
              <a:t>On time delivery, delivery frequency, keeping appropriate temps, incorrect quantity delivered </a:t>
            </a:r>
          </a:p>
          <a:p>
            <a:r>
              <a:rPr lang="en-US" dirty="0"/>
              <a:t>Avoiding contract lapses</a:t>
            </a:r>
          </a:p>
          <a:p>
            <a:pPr marL="474739" lvl="1"/>
            <a:r>
              <a:rPr lang="en-US" sz="1800" dirty="0"/>
              <a:t>Decide to renew or if a solicitation is necessary. Be sure to renew before contract ends and provide information to SA</a:t>
            </a:r>
          </a:p>
          <a:p>
            <a:r>
              <a:rPr lang="en-US" dirty="0"/>
              <a:t>Product Accountability</a:t>
            </a:r>
          </a:p>
          <a:p>
            <a:pPr marL="474739" lvl="1"/>
            <a:r>
              <a:rPr lang="en-US" sz="1800" dirty="0"/>
              <a:t>Keeping track of products that may have been discontinued and replaced with a lesser product</a:t>
            </a:r>
          </a:p>
          <a:p>
            <a:r>
              <a:rPr lang="en-US" dirty="0"/>
              <a:t>Vendor accountability</a:t>
            </a:r>
          </a:p>
          <a:p>
            <a:r>
              <a:rPr lang="en-US" dirty="0"/>
              <a:t>If</a:t>
            </a:r>
            <a:r>
              <a:rPr lang="en-US" baseline="0" dirty="0"/>
              <a:t> the contract allows the distributor to receive bids for products listed within the contract, hold them accountable.  Ask for documentation of the bids submitted and the bid tabulations.  Review these documents to ensure the lowest price manufacturers are being selected.  </a:t>
            </a:r>
            <a:endParaRPr lang="en-US" dirty="0"/>
          </a:p>
          <a:p>
            <a:r>
              <a:rPr lang="en-US" dirty="0"/>
              <a:t>Buy American Provision</a:t>
            </a:r>
          </a:p>
          <a:p>
            <a:pPr marL="474739" lvl="1"/>
            <a:r>
              <a:rPr lang="en-US" sz="1800" dirty="0"/>
              <a:t>Document reasons for choosing a non-domestic product </a:t>
            </a:r>
            <a:r>
              <a:rPr lang="en-US" sz="1400" dirty="0"/>
              <a:t>i.e. cost difference, availability, only produced foreign </a:t>
            </a:r>
          </a:p>
          <a:p>
            <a:pPr marL="474739" lvl="1"/>
            <a:endParaRPr lang="en-US" sz="1400" dirty="0"/>
          </a:p>
          <a:p>
            <a:pPr marL="474739" lvl="1"/>
            <a:endParaRPr lang="en-US" sz="1400" dirty="0"/>
          </a:p>
          <a:p>
            <a:endParaRPr lang="en-US" dirty="0"/>
          </a:p>
        </p:txBody>
      </p:sp>
      <p:sp>
        <p:nvSpPr>
          <p:cNvPr id="4" name="Slide Number Placeholder 3"/>
          <p:cNvSpPr>
            <a:spLocks noGrp="1"/>
          </p:cNvSpPr>
          <p:nvPr>
            <p:ph type="sldNum" sz="quarter" idx="10"/>
          </p:nvPr>
        </p:nvSpPr>
        <p:spPr/>
        <p:txBody>
          <a:bodyPr/>
          <a:lstStyle/>
          <a:p>
            <a:fld id="{5430FCFF-E884-479B-9A4A-46920935664B}" type="slidenum">
              <a:rPr lang="en-US" smtClean="0"/>
              <a:t>24</a:t>
            </a:fld>
            <a:endParaRPr lang="en-US"/>
          </a:p>
        </p:txBody>
      </p:sp>
    </p:spTree>
    <p:extLst>
      <p:ext uri="{BB962C8B-B14F-4D97-AF65-F5344CB8AC3E}">
        <p14:creationId xmlns:p14="http://schemas.microsoft.com/office/powerpoint/2010/main" val="1033047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Domestic Commodity or Product: as an agricultural commodity that is produced in the United States AND a food product that is processed in the United States using substantial </a:t>
            </a:r>
          </a:p>
          <a:p>
            <a:r>
              <a:rPr lang="en-US" altLang="en-US" dirty="0"/>
              <a:t>(over </a:t>
            </a:r>
            <a:r>
              <a:rPr lang="en-US" altLang="en-US" b="1" dirty="0"/>
              <a:t>51% </a:t>
            </a:r>
            <a:r>
              <a:rPr lang="en-US" altLang="en-US" dirty="0"/>
              <a:t>of the final processed product) agricultural commodities that are produced in the United States.  Purchases made in accordance with the Buy American Provision (defined in section 12(n) of the National School Lunch Act) must still follow the applicable procurement rules calling for free and open competition.</a:t>
            </a:r>
          </a:p>
          <a:p>
            <a:endParaRPr lang="en-US" altLang="en-US" dirty="0"/>
          </a:p>
          <a:p>
            <a:r>
              <a:rPr lang="en-US" altLang="en-US" dirty="0"/>
              <a:t>SFAs must include a Buy American clause in all product specifications, solicitations, purchase orders, and any other procurement documents so vendors are aware of this requirement.</a:t>
            </a:r>
          </a:p>
          <a:p>
            <a:endParaRPr lang="en-US" dirty="0"/>
          </a:p>
        </p:txBody>
      </p:sp>
      <p:sp>
        <p:nvSpPr>
          <p:cNvPr id="4" name="Slide Number Placeholder 3"/>
          <p:cNvSpPr>
            <a:spLocks noGrp="1"/>
          </p:cNvSpPr>
          <p:nvPr>
            <p:ph type="sldNum" sz="quarter" idx="10"/>
          </p:nvPr>
        </p:nvSpPr>
        <p:spPr/>
        <p:txBody>
          <a:bodyPr/>
          <a:lstStyle/>
          <a:p>
            <a:fld id="{5430FCFF-E884-479B-9A4A-46920935664B}" type="slidenum">
              <a:rPr lang="en-US" smtClean="0"/>
              <a:t>25</a:t>
            </a:fld>
            <a:endParaRPr lang="en-US"/>
          </a:p>
        </p:txBody>
      </p:sp>
    </p:spTree>
    <p:extLst>
      <p:ext uri="{BB962C8B-B14F-4D97-AF65-F5344CB8AC3E}">
        <p14:creationId xmlns:p14="http://schemas.microsoft.com/office/powerpoint/2010/main" val="1611974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CDA’s are responsible for ensuring they implement the Buy American Provision.  While this may not impact CDA’s as much as our school sponsors since much of the food is provided by USDA, this is something you still want to keep in mind.   Ways to ensure compliance are to: </a:t>
            </a:r>
          </a:p>
          <a:p>
            <a:endParaRPr lang="en-US" dirty="0"/>
          </a:p>
          <a:p>
            <a:r>
              <a:rPr lang="en-US" dirty="0"/>
              <a:t>First, including it in solicitations, contracts, and product specifications.  A reply offer to comply with Buy American terms in a solicitation ensures contractors are aware of the provision.  </a:t>
            </a:r>
          </a:p>
          <a:p>
            <a:endParaRPr lang="en-US" dirty="0"/>
          </a:p>
          <a:p>
            <a:r>
              <a:rPr lang="en-US" dirty="0"/>
              <a:t>Best practices would be to include language in the solicitation, on how the bidder would address alternative methods to conform to the Buy American provision.   Language should be included that establishes the method of requesting exceptions before supplying non-domestic products. </a:t>
            </a:r>
            <a:endParaRPr lang="en-US" altLang="en-US" dirty="0"/>
          </a:p>
          <a:p>
            <a:endParaRPr lang="en-US" dirty="0"/>
          </a:p>
          <a:p>
            <a:r>
              <a:rPr lang="en-US" dirty="0"/>
              <a:t>Additionally, solicitations and contracts must be monitored to ensure compliance.  CDA’s must monitor contract performance to ensure contractors perform in accordance with the terms, conditions, an specifications of their contracts.  This is accomplished by ensuring the product label </a:t>
            </a:r>
            <a:r>
              <a:rPr lang="en-US" dirty="0">
                <a:effectLst/>
              </a:rPr>
              <a:t>and/or delivery invoices/receipts to </a:t>
            </a:r>
            <a:r>
              <a:rPr lang="en-US" dirty="0"/>
              <a:t>designate the US, or its territories, as the country of origin.  CDA’s also need to conduct periodic review of storage facilities to ensure products comply. </a:t>
            </a:r>
            <a:r>
              <a:rPr lang="en-US" baseline="0" dirty="0"/>
              <a:t> </a:t>
            </a:r>
            <a:r>
              <a:rPr lang="en-US" dirty="0"/>
              <a:t>Reject or require documentation for any non-domestic items they attempt to supply. </a:t>
            </a:r>
          </a:p>
          <a:p>
            <a:endParaRPr lang="en-US" dirty="0"/>
          </a:p>
          <a:p>
            <a:r>
              <a:rPr lang="en-US" dirty="0"/>
              <a:t>Monitoring contract performance is required by 2 CFR Part 200.18(b)</a:t>
            </a:r>
          </a:p>
        </p:txBody>
      </p:sp>
      <p:sp>
        <p:nvSpPr>
          <p:cNvPr id="4" name="Slide Number Placeholder 3"/>
          <p:cNvSpPr>
            <a:spLocks noGrp="1"/>
          </p:cNvSpPr>
          <p:nvPr>
            <p:ph type="sldNum" sz="quarter" idx="10"/>
          </p:nvPr>
        </p:nvSpPr>
        <p:spPr/>
        <p:txBody>
          <a:bodyPr/>
          <a:lstStyle/>
          <a:p>
            <a:fld id="{5430FCFF-E884-479B-9A4A-46920935664B}" type="slidenum">
              <a:rPr lang="en-US" smtClean="0"/>
              <a:t>26</a:t>
            </a:fld>
            <a:endParaRPr lang="en-US"/>
          </a:p>
        </p:txBody>
      </p:sp>
    </p:spTree>
    <p:extLst>
      <p:ext uri="{BB962C8B-B14F-4D97-AF65-F5344CB8AC3E}">
        <p14:creationId xmlns:p14="http://schemas.microsoft.com/office/powerpoint/2010/main" val="788191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There are two exceptions to the Buy American provision that permit the purchase of foreign products:</a:t>
            </a:r>
          </a:p>
          <a:p>
            <a:endParaRPr lang="en-US" b="1" dirty="0">
              <a:effectLst/>
            </a:endParaRPr>
          </a:p>
          <a:p>
            <a:r>
              <a:rPr lang="en-US" b="1" dirty="0">
                <a:effectLst/>
              </a:rPr>
              <a:t>Availability:</a:t>
            </a:r>
            <a:r>
              <a:rPr lang="en-US" dirty="0">
                <a:effectLst/>
              </a:rPr>
              <a:t> when the product is not produced or manufactured in the U.S. in sufficient and reasonably available quantities to a satisfactory quality.</a:t>
            </a:r>
          </a:p>
          <a:p>
            <a:r>
              <a:rPr lang="en-US" b="1" dirty="0">
                <a:effectLst/>
              </a:rPr>
              <a:t>Cost:</a:t>
            </a:r>
            <a:r>
              <a:rPr lang="en-US" dirty="0">
                <a:effectLst/>
              </a:rPr>
              <a:t> when responses to solicitations reveal that the cost of a U.S. product is significantly higher than the cost of a comparable foreign product.</a:t>
            </a:r>
          </a:p>
          <a:p>
            <a:endParaRPr lang="en-US" dirty="0"/>
          </a:p>
          <a:p>
            <a:r>
              <a:rPr lang="en-US" dirty="0">
                <a:effectLst/>
              </a:rPr>
              <a:t>Before utilizing an exception, alternatives to purchasing non-domestic food products should be considered. </a:t>
            </a:r>
          </a:p>
          <a:p>
            <a:r>
              <a:rPr lang="en-US" dirty="0">
                <a:effectLst/>
              </a:rPr>
              <a:t>For example, SFAs should ask:</a:t>
            </a:r>
          </a:p>
          <a:p>
            <a:pPr marL="174708" indent="-174708">
              <a:buFont typeface="Arial" panose="020B0604020202020204" pitchFamily="34" charset="0"/>
              <a:buChar char="•"/>
            </a:pPr>
            <a:r>
              <a:rPr lang="en-US" dirty="0">
                <a:effectLst/>
              </a:rPr>
              <a:t>Are there other domestic sources for this product?</a:t>
            </a:r>
          </a:p>
          <a:p>
            <a:pPr marL="174708" indent="-174708">
              <a:buFont typeface="Arial" panose="020B0604020202020204" pitchFamily="34" charset="0"/>
              <a:buChar char="•"/>
            </a:pPr>
            <a:r>
              <a:rPr lang="en-US" dirty="0">
                <a:effectLst/>
              </a:rPr>
              <a:t>Is there a domestic product that could be easily substituted, if the non-domestic product is less expensive (e.g. substitute domestic pears for non-domestic apples)?</a:t>
            </a:r>
          </a:p>
          <a:p>
            <a:pPr marL="174708" indent="-174708">
              <a:buFont typeface="Arial" panose="020B0604020202020204" pitchFamily="34" charset="0"/>
              <a:buChar char="•"/>
            </a:pPr>
            <a:r>
              <a:rPr lang="en-US" dirty="0">
                <a:effectLst/>
              </a:rPr>
              <a:t>Am I soliciting bids for this product at the best time of year? If I contracted earlier or later in the season, would prices and/or availability change?</a:t>
            </a:r>
          </a:p>
          <a:p>
            <a:pPr marL="174708" indent="-174708">
              <a:buFont typeface="Arial" panose="020B0604020202020204" pitchFamily="34" charset="0"/>
              <a:buChar char="•"/>
            </a:pPr>
            <a:r>
              <a:rPr lang="en-US" dirty="0">
                <a:effectLst/>
              </a:rPr>
              <a:t>Again, although exceptions to the Buy American provision exist, they are to be used as a </a:t>
            </a:r>
            <a:r>
              <a:rPr lang="en-US" b="1" dirty="0">
                <a:effectLst/>
              </a:rPr>
              <a:t>last resort. </a:t>
            </a:r>
            <a:br>
              <a:rPr lang="en-US" dirty="0">
                <a:effectLst/>
              </a:rPr>
            </a:br>
            <a:endParaRPr lang="en-US" dirty="0"/>
          </a:p>
        </p:txBody>
      </p:sp>
      <p:sp>
        <p:nvSpPr>
          <p:cNvPr id="4" name="Slide Number Placeholder 3"/>
          <p:cNvSpPr>
            <a:spLocks noGrp="1"/>
          </p:cNvSpPr>
          <p:nvPr>
            <p:ph type="sldNum" sz="quarter" idx="10"/>
          </p:nvPr>
        </p:nvSpPr>
        <p:spPr/>
        <p:txBody>
          <a:bodyPr/>
          <a:lstStyle/>
          <a:p>
            <a:fld id="{5430FCFF-E884-479B-9A4A-46920935664B}" type="slidenum">
              <a:rPr lang="en-US" smtClean="0"/>
              <a:t>27</a:t>
            </a:fld>
            <a:endParaRPr lang="en-US"/>
          </a:p>
        </p:txBody>
      </p:sp>
    </p:spTree>
    <p:extLst>
      <p:ext uri="{BB962C8B-B14F-4D97-AF65-F5344CB8AC3E}">
        <p14:creationId xmlns:p14="http://schemas.microsoft.com/office/powerpoint/2010/main" val="3108674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To assist SFAs in retaining all the necessary information when documenting requested exceptions the Buy American Provision Exception Documentation Worksheet was created.  SFAs can also utilize equivalent documentation with the same level of detail.</a:t>
            </a:r>
          </a:p>
          <a:p>
            <a:pPr defTabSz="931774">
              <a:defRPr/>
            </a:pPr>
            <a:endParaRPr lang="en-US" dirty="0"/>
          </a:p>
          <a:p>
            <a:pPr defTabSz="931774">
              <a:defRPr/>
            </a:pPr>
            <a:r>
              <a:rPr lang="en-US" dirty="0"/>
              <a:t>This worksheet must be completed by the SFA every time food product does not meet the Buy American requirement.  FNW has also developed instructions for the worksheet and instructions for using the USDA Market News website which can be used to assist in determining if an exception applies. </a:t>
            </a:r>
          </a:p>
          <a:p>
            <a:endParaRPr lang="en-US" dirty="0"/>
          </a:p>
        </p:txBody>
      </p:sp>
      <p:sp>
        <p:nvSpPr>
          <p:cNvPr id="4" name="Slide Number Placeholder 3"/>
          <p:cNvSpPr>
            <a:spLocks noGrp="1"/>
          </p:cNvSpPr>
          <p:nvPr>
            <p:ph type="sldNum" sz="quarter" idx="10"/>
          </p:nvPr>
        </p:nvSpPr>
        <p:spPr/>
        <p:txBody>
          <a:bodyPr/>
          <a:lstStyle/>
          <a:p>
            <a:fld id="{5430FCFF-E884-479B-9A4A-46920935664B}" type="slidenum">
              <a:rPr lang="en-US" smtClean="0"/>
              <a:t>28</a:t>
            </a:fld>
            <a:endParaRPr lang="en-US"/>
          </a:p>
        </p:txBody>
      </p:sp>
    </p:spTree>
    <p:extLst>
      <p:ext uri="{BB962C8B-B14F-4D97-AF65-F5344CB8AC3E}">
        <p14:creationId xmlns:p14="http://schemas.microsoft.com/office/powerpoint/2010/main" val="1882251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30FCFF-E884-479B-9A4A-46920935664B}" type="slidenum">
              <a:rPr lang="en-US" smtClean="0"/>
              <a:t>29</a:t>
            </a:fld>
            <a:endParaRPr lang="en-US"/>
          </a:p>
        </p:txBody>
      </p:sp>
    </p:spTree>
    <p:extLst>
      <p:ext uri="{BB962C8B-B14F-4D97-AF65-F5344CB8AC3E}">
        <p14:creationId xmlns:p14="http://schemas.microsoft.com/office/powerpoint/2010/main" val="32669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Federal purchasing guidelines apply to all purchases made by the school food authority.  These purchases can range from vended meals from a catering company to the purchase of large kitchen equipment and smaller items in between such as bread, milk and produce. </a:t>
            </a:r>
          </a:p>
          <a:p>
            <a:endParaRPr lang="en-US" dirty="0"/>
          </a:p>
        </p:txBody>
      </p:sp>
      <p:sp>
        <p:nvSpPr>
          <p:cNvPr id="4" name="Slide Number Placeholder 3"/>
          <p:cNvSpPr>
            <a:spLocks noGrp="1"/>
          </p:cNvSpPr>
          <p:nvPr>
            <p:ph type="sldNum" sz="quarter" idx="10"/>
          </p:nvPr>
        </p:nvSpPr>
        <p:spPr/>
        <p:txBody>
          <a:bodyPr/>
          <a:lstStyle/>
          <a:p>
            <a:fld id="{5430FCFF-E884-479B-9A4A-46920935664B}" type="slidenum">
              <a:rPr lang="en-US" smtClean="0"/>
              <a:t>3</a:t>
            </a:fld>
            <a:endParaRPr lang="en-US"/>
          </a:p>
        </p:txBody>
      </p:sp>
    </p:spTree>
    <p:extLst>
      <p:ext uri="{BB962C8B-B14F-4D97-AF65-F5344CB8AC3E}">
        <p14:creationId xmlns:p14="http://schemas.microsoft.com/office/powerpoint/2010/main" val="1858732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Some items we have mentioned today, that are often overlooked are:</a:t>
            </a:r>
          </a:p>
          <a:p>
            <a:pPr marL="582359" indent="-582359">
              <a:buFont typeface="Arial" panose="020B0604020202020204" pitchFamily="34" charset="0"/>
              <a:buChar char="•"/>
            </a:pPr>
            <a:r>
              <a:rPr lang="en-US" dirty="0"/>
              <a:t>Correct Management/Implementation of the Buy American Provision</a:t>
            </a:r>
          </a:p>
          <a:p>
            <a:pPr marL="582359" indent="-582359">
              <a:buFont typeface="Arial" panose="020B0604020202020204" pitchFamily="34" charset="0"/>
              <a:buChar char="•"/>
            </a:pPr>
            <a:r>
              <a:rPr lang="en-US" dirty="0"/>
              <a:t>Required Language</a:t>
            </a:r>
          </a:p>
          <a:p>
            <a:pPr marL="582359" indent="-582359">
              <a:buFont typeface="Arial" panose="020B0604020202020204" pitchFamily="34" charset="0"/>
              <a:buChar char="•"/>
            </a:pPr>
            <a:r>
              <a:rPr lang="en-US" dirty="0"/>
              <a:t>Informal Purchases being utilized incorrectly.  Such as 3 quotes not being obtained.</a:t>
            </a:r>
          </a:p>
          <a:p>
            <a:pPr marL="582359" indent="-582359">
              <a:buFont typeface="Arial" panose="020B0604020202020204" pitchFamily="34" charset="0"/>
              <a:buChar char="•"/>
            </a:pPr>
            <a:r>
              <a:rPr lang="en-US" dirty="0"/>
              <a:t>Most restrictive threshold not being used</a:t>
            </a:r>
          </a:p>
          <a:p>
            <a:pPr marL="582359" indent="-582359" defTabSz="931774">
              <a:buFont typeface="Arial" panose="020B0604020202020204" pitchFamily="34" charset="0"/>
              <a:buChar char="•"/>
              <a:defRPr/>
            </a:pPr>
            <a:r>
              <a:rPr lang="en-US" dirty="0"/>
              <a:t>Incorrect Formal Contract Type being Utilized as mentioned earlier. </a:t>
            </a:r>
          </a:p>
          <a:p>
            <a:pPr marL="582359" indent="-582359">
              <a:buFont typeface="Arial" panose="020B0604020202020204" pitchFamily="34" charset="0"/>
              <a:buChar char="•"/>
            </a:pPr>
            <a:endParaRPr lang="en-US" dirty="0"/>
          </a:p>
          <a:p>
            <a:pPr algn="l"/>
            <a:endParaRPr lang="en-US" dirty="0"/>
          </a:p>
        </p:txBody>
      </p:sp>
      <p:sp>
        <p:nvSpPr>
          <p:cNvPr id="4" name="Slide Number Placeholder 3"/>
          <p:cNvSpPr>
            <a:spLocks noGrp="1"/>
          </p:cNvSpPr>
          <p:nvPr>
            <p:ph type="sldNum" sz="quarter" idx="10"/>
          </p:nvPr>
        </p:nvSpPr>
        <p:spPr/>
        <p:txBody>
          <a:bodyPr/>
          <a:lstStyle/>
          <a:p>
            <a:fld id="{5430FCFF-E884-479B-9A4A-46920935664B}" type="slidenum">
              <a:rPr lang="en-US" smtClean="0"/>
              <a:t>30</a:t>
            </a:fld>
            <a:endParaRPr lang="en-US"/>
          </a:p>
        </p:txBody>
      </p:sp>
    </p:spTree>
    <p:extLst>
      <p:ext uri="{BB962C8B-B14F-4D97-AF65-F5344CB8AC3E}">
        <p14:creationId xmlns:p14="http://schemas.microsoft.com/office/powerpoint/2010/main" val="3370180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Regulations that FNW often utilizes</a:t>
            </a:r>
            <a:r>
              <a:rPr lang="en-US" baseline="0" dirty="0"/>
              <a:t> as a resource for procurement/contract management and other questions:</a:t>
            </a:r>
          </a:p>
          <a:p>
            <a:endParaRPr lang="en-US" baseline="0" dirty="0"/>
          </a:p>
          <a:p>
            <a:r>
              <a:rPr lang="en-US" dirty="0"/>
              <a:t>2 CFR 200- provides regulations that pertain to Grants and Agreements titled "Uniform Administrative</a:t>
            </a:r>
            <a:r>
              <a:rPr lang="en-US" baseline="0" dirty="0"/>
              <a:t> Requirements, Cost Principles, and Audit Requirements for Federal Awards”</a:t>
            </a:r>
            <a:endParaRPr lang="en-US" dirty="0"/>
          </a:p>
          <a:p>
            <a:r>
              <a:rPr lang="en-US" dirty="0"/>
              <a:t>7 CFR 210- NSLP</a:t>
            </a:r>
          </a:p>
          <a:p>
            <a:r>
              <a:rPr lang="en-US" dirty="0"/>
              <a:t>7 CFR 225-SFSP</a:t>
            </a:r>
          </a:p>
          <a:p>
            <a:r>
              <a:rPr lang="en-US" dirty="0"/>
              <a:t>7 CFR 250- USDA Donated Foods </a:t>
            </a:r>
          </a:p>
          <a:p>
            <a:endParaRPr lang="en-US" dirty="0"/>
          </a:p>
        </p:txBody>
      </p:sp>
      <p:sp>
        <p:nvSpPr>
          <p:cNvPr id="4" name="Slide Number Placeholder 3"/>
          <p:cNvSpPr>
            <a:spLocks noGrp="1"/>
          </p:cNvSpPr>
          <p:nvPr>
            <p:ph type="sldNum" sz="quarter" idx="10"/>
          </p:nvPr>
        </p:nvSpPr>
        <p:spPr/>
        <p:txBody>
          <a:bodyPr/>
          <a:lstStyle/>
          <a:p>
            <a:fld id="{5430FCFF-E884-479B-9A4A-46920935664B}" type="slidenum">
              <a:rPr lang="en-US" smtClean="0"/>
              <a:t>31</a:t>
            </a:fld>
            <a:endParaRPr lang="en-US"/>
          </a:p>
        </p:txBody>
      </p:sp>
    </p:spTree>
    <p:extLst>
      <p:ext uri="{BB962C8B-B14F-4D97-AF65-F5344CB8AC3E}">
        <p14:creationId xmlns:p14="http://schemas.microsoft.com/office/powerpoint/2010/main" val="3350205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30FCFF-E884-479B-9A4A-46920935664B}" type="slidenum">
              <a:rPr lang="en-US" smtClean="0"/>
              <a:t>32</a:t>
            </a:fld>
            <a:endParaRPr lang="en-US"/>
          </a:p>
        </p:txBody>
      </p:sp>
    </p:spTree>
    <p:extLst>
      <p:ext uri="{BB962C8B-B14F-4D97-AF65-F5344CB8AC3E}">
        <p14:creationId xmlns:p14="http://schemas.microsoft.com/office/powerpoint/2010/main" val="1542693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30FCFF-E884-479B-9A4A-46920935664B}" type="slidenum">
              <a:rPr lang="en-US" smtClean="0"/>
              <a:t>33</a:t>
            </a:fld>
            <a:endParaRPr lang="en-US"/>
          </a:p>
        </p:txBody>
      </p:sp>
    </p:spTree>
    <p:extLst>
      <p:ext uri="{BB962C8B-B14F-4D97-AF65-F5344CB8AC3E}">
        <p14:creationId xmlns:p14="http://schemas.microsoft.com/office/powerpoint/2010/main" val="1696739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Subpart D – General Procurement Standards (200.318)</a:t>
            </a:r>
          </a:p>
          <a:p>
            <a:r>
              <a:rPr lang="en-US" dirty="0"/>
              <a:t>o The Non‐Federal entity must use its own documented</a:t>
            </a:r>
          </a:p>
          <a:p>
            <a:r>
              <a:rPr lang="en-US" dirty="0"/>
              <a:t>procurement procedures which reflect applicable laws and</a:t>
            </a:r>
          </a:p>
          <a:p>
            <a:r>
              <a:rPr lang="en-US" dirty="0"/>
              <a:t>regulations and comply with the requirements of this</a:t>
            </a:r>
          </a:p>
          <a:p>
            <a:r>
              <a:rPr lang="en-US" dirty="0"/>
              <a:t>section</a:t>
            </a:r>
          </a:p>
        </p:txBody>
      </p:sp>
      <p:sp>
        <p:nvSpPr>
          <p:cNvPr id="4" name="Slide Number Placeholder 3"/>
          <p:cNvSpPr>
            <a:spLocks noGrp="1"/>
          </p:cNvSpPr>
          <p:nvPr>
            <p:ph type="sldNum" sz="quarter" idx="10"/>
          </p:nvPr>
        </p:nvSpPr>
        <p:spPr/>
        <p:txBody>
          <a:bodyPr/>
          <a:lstStyle/>
          <a:p>
            <a:fld id="{5430FCFF-E884-479B-9A4A-46920935664B}" type="slidenum">
              <a:rPr lang="en-US" smtClean="0"/>
              <a:t>4</a:t>
            </a:fld>
            <a:endParaRPr lang="en-US"/>
          </a:p>
        </p:txBody>
      </p:sp>
    </p:spTree>
    <p:extLst>
      <p:ext uri="{BB962C8B-B14F-4D97-AF65-F5344CB8AC3E}">
        <p14:creationId xmlns:p14="http://schemas.microsoft.com/office/powerpoint/2010/main" val="978384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Each organization utilizing federal funds for purchases so have Purchasing procedures in place. </a:t>
            </a:r>
          </a:p>
          <a:p>
            <a:endParaRPr lang="en-US" sz="1000" dirty="0"/>
          </a:p>
          <a:p>
            <a:r>
              <a:rPr lang="en-US" sz="1000" dirty="0"/>
              <a:t>Purchasing Procedures should include:</a:t>
            </a:r>
          </a:p>
          <a:p>
            <a:pPr marL="356054" indent="-356054">
              <a:buFont typeface="Arial" panose="020B0604020202020204" pitchFamily="34" charset="0"/>
              <a:buChar char="•"/>
            </a:pPr>
            <a:r>
              <a:rPr lang="en-US" sz="1000" dirty="0"/>
              <a:t>State, local and Federal laws and regulations [2 CFR 200.318(a)/7 CFR 3016.36(b)(1)]</a:t>
            </a:r>
          </a:p>
          <a:p>
            <a:pPr marL="356054" indent="-356054" defTabSz="949478">
              <a:buFont typeface="Arial" panose="020B0604020202020204" pitchFamily="34" charset="0"/>
              <a:buChar char="•"/>
              <a:defRPr/>
            </a:pPr>
            <a:r>
              <a:rPr lang="en-US" sz="1000" dirty="0"/>
              <a:t>Prohibit the acquisition of unnecessary or duplicative items [2 CFR 200.318(d)—Grantee and sub grantee procedures will provide for a review of proposed procurements to avoid purchase of unnecessary or duplicative items. Consideration should be given to consolidating or breaking out procurements to obtain a more economical purchase. Where appropriate, an analysis will be made of lease versus purchase alternatives, and any other appropriate analysis to determine the most economical approach.</a:t>
            </a:r>
          </a:p>
          <a:p>
            <a:pPr marL="356054" indent="-356054">
              <a:buFont typeface="Arial" panose="020B0604020202020204" pitchFamily="34" charset="0"/>
              <a:buChar char="•"/>
            </a:pPr>
            <a:r>
              <a:rPr lang="en-US" sz="1000" dirty="0"/>
              <a:t>Perform a cost or price analysis in connection with every procurement action in excess of the Simplified Acquisition Threshold including contract modifications? [2 CFR 200.323(a)]</a:t>
            </a:r>
          </a:p>
          <a:p>
            <a:pPr marL="356054" indent="-356054">
              <a:buFont typeface="Arial" panose="020B0604020202020204" pitchFamily="34" charset="0"/>
              <a:buChar char="•"/>
            </a:pPr>
            <a:r>
              <a:rPr lang="en-US" sz="1000" dirty="0"/>
              <a:t>Written procedures for procurement transactions that ensure that all solicitations incorporate a clear and accurate description of the technical requirements for the material, product, or service to be procured?</a:t>
            </a:r>
          </a:p>
          <a:p>
            <a:pPr marL="356054" indent="-356054">
              <a:buFont typeface="Arial" panose="020B0604020202020204" pitchFamily="34" charset="0"/>
              <a:buChar char="•"/>
            </a:pPr>
            <a:r>
              <a:rPr lang="en-US" sz="1000" dirty="0"/>
              <a:t>Steps to assure that small, minority and women's businesses enterprises and labor surplus firms are used when possible? [2 CFR 200.321] </a:t>
            </a:r>
          </a:p>
          <a:p>
            <a:endParaRPr lang="en-US" sz="1000" dirty="0"/>
          </a:p>
          <a:p>
            <a:r>
              <a:rPr lang="en-US" sz="1000" dirty="0"/>
              <a:t>Code of Conduct should include:</a:t>
            </a:r>
          </a:p>
          <a:p>
            <a:pPr marL="356054" indent="-356054">
              <a:buFont typeface="Arial" panose="020B0604020202020204" pitchFamily="34" charset="0"/>
              <a:buChar char="•"/>
            </a:pPr>
            <a:r>
              <a:rPr lang="en-US" sz="1000" dirty="0"/>
              <a:t>Written codes of conduct that include prohibiting real, or apparent conflicts of interest for employees engaged in selection, award, and administration of contracts?  [2 CFR 200.318(c)(1)/7 CFR 3016.36(3)(1-1v)]</a:t>
            </a:r>
          </a:p>
          <a:p>
            <a:pPr marL="356054" indent="-356054">
              <a:buFont typeface="Arial" panose="020B0604020202020204" pitchFamily="34" charset="0"/>
              <a:buChar char="•"/>
            </a:pPr>
            <a:r>
              <a:rPr lang="en-US" sz="1000" dirty="0"/>
              <a:t>Prohibit officers, employees and agents from soliciting or accepting gratuities, favors or anything of monetary value from contractors or parties of subcontracts?  [2 CFR 200.318(c)(1)]</a:t>
            </a:r>
          </a:p>
          <a:p>
            <a:pPr marL="356054" indent="-356054">
              <a:buFont typeface="Arial" panose="020B0604020202020204" pitchFamily="34" charset="0"/>
              <a:buChar char="•"/>
            </a:pPr>
            <a:r>
              <a:rPr lang="en-US" sz="1000" dirty="0"/>
              <a:t>Provide information outlining disciplinary actions for violations by officers, employees, or agents?  [2 CFR 200.318(c)(1)]</a:t>
            </a:r>
          </a:p>
          <a:p>
            <a:endParaRPr lang="en-US" dirty="0"/>
          </a:p>
        </p:txBody>
      </p:sp>
      <p:sp>
        <p:nvSpPr>
          <p:cNvPr id="4" name="Slide Number Placeholder 3"/>
          <p:cNvSpPr>
            <a:spLocks noGrp="1"/>
          </p:cNvSpPr>
          <p:nvPr>
            <p:ph type="sldNum" sz="quarter" idx="10"/>
          </p:nvPr>
        </p:nvSpPr>
        <p:spPr/>
        <p:txBody>
          <a:bodyPr/>
          <a:lstStyle/>
          <a:p>
            <a:fld id="{5430FCFF-E884-479B-9A4A-46920935664B}" type="slidenum">
              <a:rPr lang="en-US" smtClean="0"/>
              <a:t>5</a:t>
            </a:fld>
            <a:endParaRPr lang="en-US"/>
          </a:p>
        </p:txBody>
      </p:sp>
    </p:spTree>
    <p:extLst>
      <p:ext uri="{BB962C8B-B14F-4D97-AF65-F5344CB8AC3E}">
        <p14:creationId xmlns:p14="http://schemas.microsoft.com/office/powerpoint/2010/main" val="4062982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a:p>
            <a:pPr defTabSz="931774">
              <a:defRPr/>
            </a:pPr>
            <a:r>
              <a:rPr lang="en-US" altLang="en-US" dirty="0"/>
              <a:t>All procurement transactions must be conducted in a manner providing full and open competition consistent with 2 CFR 200 “Uniform Grant Guidance”. (Section 200.319)</a:t>
            </a:r>
          </a:p>
          <a:p>
            <a:endParaRPr lang="en-US" dirty="0"/>
          </a:p>
        </p:txBody>
      </p:sp>
      <p:sp>
        <p:nvSpPr>
          <p:cNvPr id="4" name="Slide Number Placeholder 3"/>
          <p:cNvSpPr>
            <a:spLocks noGrp="1"/>
          </p:cNvSpPr>
          <p:nvPr>
            <p:ph type="sldNum" sz="quarter" idx="10"/>
          </p:nvPr>
        </p:nvSpPr>
        <p:spPr/>
        <p:txBody>
          <a:bodyPr/>
          <a:lstStyle/>
          <a:p>
            <a:fld id="{5430FCFF-E884-479B-9A4A-46920935664B}" type="slidenum">
              <a:rPr lang="en-US" smtClean="0"/>
              <a:t>6</a:t>
            </a:fld>
            <a:endParaRPr lang="en-US"/>
          </a:p>
        </p:txBody>
      </p:sp>
    </p:spTree>
    <p:extLst>
      <p:ext uri="{BB962C8B-B14F-4D97-AF65-F5344CB8AC3E}">
        <p14:creationId xmlns:p14="http://schemas.microsoft.com/office/powerpoint/2010/main" val="721672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 vendor is Responsive when a quote, bid, or proposal conforms to all of the material terms and conditions of the solicitation. If all conditions of the solicitation are not met, a vendor may be considered non-responsive. A vendor is considered responsible if they are capable of performing successfully under the terms and conditions of the contract.</a:t>
            </a:r>
          </a:p>
          <a:p>
            <a:r>
              <a:rPr lang="en-US" altLang="en-US" dirty="0"/>
              <a:t> </a:t>
            </a:r>
          </a:p>
          <a:p>
            <a:r>
              <a:rPr lang="en-US" altLang="en-US" dirty="0"/>
              <a:t>Factors that may affect whether a vendor is considered Responsible include past performance, business and financial capabilities.</a:t>
            </a:r>
          </a:p>
          <a:p>
            <a:pPr marL="0" lvl="1">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fld id="{5430FCFF-E884-479B-9A4A-46920935664B}" type="slidenum">
              <a:rPr lang="en-US" smtClean="0"/>
              <a:t>7</a:t>
            </a:fld>
            <a:endParaRPr lang="en-US"/>
          </a:p>
        </p:txBody>
      </p:sp>
    </p:spTree>
    <p:extLst>
      <p:ext uri="{BB962C8B-B14F-4D97-AF65-F5344CB8AC3E}">
        <p14:creationId xmlns:p14="http://schemas.microsoft.com/office/powerpoint/2010/main" val="3990626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kern="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New thresholds have been implemented per Memorandum </a:t>
            </a:r>
            <a:r>
              <a:rPr lang="en-US" b="1" u="sng" kern="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3"/>
              </a:rPr>
              <a:t>M-18-18</a:t>
            </a:r>
            <a:r>
              <a:rPr lang="en-US" b="1" kern="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issued by the Office of Federal Financial Management</a:t>
            </a:r>
            <a:r>
              <a:rPr lang="en-US" sz="1100" b="1" kern="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8/1/18 Implemented at FNW.</a:t>
            </a:r>
            <a:endParaRPr lang="en-US" dirty="0">
              <a:cs typeface="Arial" pitchFamily="34" charset="0"/>
            </a:endParaRPr>
          </a:p>
          <a:p>
            <a:endParaRPr lang="en-US" dirty="0">
              <a:cs typeface="Arial" pitchFamily="34" charset="0"/>
            </a:endParaRPr>
          </a:p>
          <a:p>
            <a:r>
              <a:rPr lang="en-US" dirty="0">
                <a:cs typeface="Arial" pitchFamily="34" charset="0"/>
              </a:rPr>
              <a:t>Procurement thresholds are established baselines by which a School Food Authority must adhere to one of the three procurement methods as described.  </a:t>
            </a:r>
          </a:p>
          <a:p>
            <a:r>
              <a:rPr lang="en-US" dirty="0"/>
              <a:t>State or local rules apply except where they are less restrictive than Federal rules</a:t>
            </a:r>
          </a:p>
          <a:p>
            <a:r>
              <a:rPr lang="en-US" dirty="0"/>
              <a:t>The most restrictive policies will always be applied.</a:t>
            </a:r>
          </a:p>
          <a:p>
            <a:r>
              <a:rPr lang="en-US" dirty="0"/>
              <a:t>The Sponsor must define their thresholds as part of their written policy</a:t>
            </a:r>
          </a:p>
          <a:p>
            <a:pPr>
              <a:lnSpc>
                <a:spcPct val="90000"/>
              </a:lnSpc>
              <a:buFont typeface="Arial" pitchFamily="34" charset="0"/>
              <a:buNone/>
              <a:defRPr/>
            </a:pPr>
            <a:endParaRPr lang="en-US" dirty="0">
              <a:cs typeface="Arial" pitchFamily="34" charset="0"/>
            </a:endParaRPr>
          </a:p>
          <a:p>
            <a:r>
              <a:rPr lang="en-US" b="1" u="sng" dirty="0"/>
              <a:t>Micro-Purchasing</a:t>
            </a:r>
            <a:endParaRPr lang="en-US" dirty="0"/>
          </a:p>
          <a:p>
            <a:r>
              <a:rPr lang="en-US" dirty="0"/>
              <a:t>Allowable under the</a:t>
            </a:r>
            <a:r>
              <a:rPr lang="en-US" i="1" dirty="0"/>
              <a:t> </a:t>
            </a:r>
            <a:r>
              <a:rPr lang="en-US" i="1" dirty="0">
                <a:hlinkClick r:id="rId4"/>
              </a:rPr>
              <a:t>2 CFR 200</a:t>
            </a:r>
            <a:r>
              <a:rPr lang="en-US" dirty="0"/>
              <a:t> regulations.  A federal procurement method in which an SFA may acquire goods/services without obtaining competitive price quotes if the aggregate dollar amount does not exceed the micro-purchase threshold of $10,000</a:t>
            </a:r>
          </a:p>
          <a:p>
            <a:r>
              <a:rPr lang="en-US" dirty="0"/>
              <a:t> </a:t>
            </a:r>
          </a:p>
          <a:p>
            <a:r>
              <a:rPr lang="en-US" b="1" u="sng" dirty="0"/>
              <a:t>Informal Solicitation (Small Purchase Procedure)</a:t>
            </a:r>
            <a:endParaRPr lang="en-US" dirty="0"/>
          </a:p>
          <a:p>
            <a:r>
              <a:rPr lang="en-US" dirty="0"/>
              <a:t>Relatively simple and informal procurement method for purchases, that do not exceed the simplified acquisition threshold currently set a $250,000.   </a:t>
            </a:r>
            <a:r>
              <a:rPr lang="en-US" b="1" dirty="0"/>
              <a:t>Public and Charter Schools, </a:t>
            </a:r>
            <a:r>
              <a:rPr lang="en-US" dirty="0"/>
              <a:t>the informal solicitation or small purchase threshold is set at </a:t>
            </a:r>
            <a:r>
              <a:rPr lang="en-US" b="1" dirty="0"/>
              <a:t>$50,000</a:t>
            </a:r>
            <a:r>
              <a:rPr lang="en-US" dirty="0"/>
              <a:t>. </a:t>
            </a:r>
            <a:r>
              <a:rPr lang="en-US" dirty="0">
                <a:cs typeface="Arial" pitchFamily="34" charset="0"/>
              </a:rPr>
              <a:t>The purchasing threshold for </a:t>
            </a:r>
            <a:r>
              <a:rPr lang="en-US" b="1" dirty="0">
                <a:cs typeface="Arial" pitchFamily="34" charset="0"/>
              </a:rPr>
              <a:t>private schools and RCCIs (Residential Child Care Institutions) </a:t>
            </a:r>
            <a:r>
              <a:rPr lang="en-US" dirty="0">
                <a:cs typeface="Arial" pitchFamily="34" charset="0"/>
              </a:rPr>
              <a:t>is set </a:t>
            </a:r>
            <a:r>
              <a:rPr lang="en-US" b="1" dirty="0">
                <a:cs typeface="Arial" pitchFamily="34" charset="0"/>
              </a:rPr>
              <a:t>at $250,000 </a:t>
            </a:r>
            <a:r>
              <a:rPr lang="en-US" dirty="0">
                <a:cs typeface="Arial" pitchFamily="34" charset="0"/>
              </a:rPr>
              <a:t>by federal regulation. Any purchase in excess of these amounts must be competitively bid. </a:t>
            </a:r>
            <a:r>
              <a:rPr lang="en-US" b="1" dirty="0"/>
              <a:t>Price or rate quotes must be obtained from an at least three sources </a:t>
            </a:r>
            <a:r>
              <a:rPr lang="en-US" dirty="0"/>
              <a:t>that are able to meet the requirements of the contract.   </a:t>
            </a:r>
            <a:r>
              <a:rPr lang="en-US" dirty="0">
                <a:cs typeface="Arial" pitchFamily="34" charset="0"/>
              </a:rPr>
              <a:t>Any purchase over this amount must be competitively bid.  </a:t>
            </a:r>
          </a:p>
          <a:p>
            <a:endParaRPr lang="en-US" dirty="0"/>
          </a:p>
          <a:p>
            <a:r>
              <a:rPr lang="en-US" b="1" u="sng" dirty="0"/>
              <a:t>Formal Competitive Solicitation</a:t>
            </a:r>
            <a:endParaRPr lang="en-US" dirty="0"/>
          </a:p>
          <a:p>
            <a:pPr defTabSz="931774">
              <a:defRPr/>
            </a:pPr>
            <a:r>
              <a:rPr lang="en-US" dirty="0"/>
              <a:t>One major difference is that bids are to be publicly solicited.  A firm fixed-price contract is awarded to the </a:t>
            </a:r>
            <a:r>
              <a:rPr lang="en-US" b="1" dirty="0"/>
              <a:t>most responsive and responsible</a:t>
            </a:r>
            <a:r>
              <a:rPr lang="en-US" dirty="0"/>
              <a:t> bidder vendor whose bid is the lowest in price, conforming with all the material terms and conditions of the invitation for bids.  This is known as an ITB (Invitation to Bid).   </a:t>
            </a:r>
            <a:r>
              <a:rPr lang="en-US" dirty="0">
                <a:cs typeface="Arial" pitchFamily="34" charset="0"/>
              </a:rPr>
              <a:t>A RFP (Request For Proposal) can be utilized when you are evaluating on more than just price.</a:t>
            </a:r>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r>
              <a:rPr lang="en-US" altLang="en-US" dirty="0"/>
              <a:t>Piggy-backing is an option to use in an effort to obtain the most economical prices for needed items.  It will not be approved by the Department if it will cause a substantive change to the original solicitation.  You must obtain a complete and executed copy of the contract on which you wish to piggy-back.</a:t>
            </a:r>
          </a:p>
          <a:p>
            <a:pPr>
              <a:lnSpc>
                <a:spcPct val="90000"/>
              </a:lnSpc>
            </a:pPr>
            <a:endParaRPr lang="en-US" altLang="en-US" dirty="0">
              <a:cs typeface="Arial" panose="020B0604020202020204" pitchFamily="34" charset="0"/>
            </a:endParaRPr>
          </a:p>
          <a:p>
            <a:pPr>
              <a:lnSpc>
                <a:spcPct val="90000"/>
              </a:lnSpc>
            </a:pPr>
            <a:endParaRPr lang="en-US" altLang="en-US" dirty="0">
              <a:cs typeface="Arial" panose="020B0604020202020204" pitchFamily="34" charset="0"/>
            </a:endParaRPr>
          </a:p>
          <a:p>
            <a:pPr>
              <a:lnSpc>
                <a:spcPct val="90000"/>
              </a:lnSpc>
            </a:pPr>
            <a:r>
              <a:rPr lang="en-US" altLang="en-US" dirty="0">
                <a:cs typeface="Arial" panose="020B0604020202020204" pitchFamily="34" charset="0"/>
              </a:rPr>
              <a:t>See 2 CFR 200.320 for Methods of procurement to be followed.</a:t>
            </a:r>
          </a:p>
          <a:p>
            <a:endParaRPr lang="en-US" dirty="0"/>
          </a:p>
        </p:txBody>
      </p:sp>
      <p:sp>
        <p:nvSpPr>
          <p:cNvPr id="4" name="Slide Number Placeholder 3"/>
          <p:cNvSpPr>
            <a:spLocks noGrp="1"/>
          </p:cNvSpPr>
          <p:nvPr>
            <p:ph type="sldNum" sz="quarter" idx="10"/>
          </p:nvPr>
        </p:nvSpPr>
        <p:spPr/>
        <p:txBody>
          <a:bodyPr/>
          <a:lstStyle/>
          <a:p>
            <a:fld id="{5430FCFF-E884-479B-9A4A-46920935664B}" type="slidenum">
              <a:rPr lang="en-US" smtClean="0"/>
              <a:t>8</a:t>
            </a:fld>
            <a:endParaRPr lang="en-US"/>
          </a:p>
        </p:txBody>
      </p:sp>
    </p:spTree>
    <p:extLst>
      <p:ext uri="{BB962C8B-B14F-4D97-AF65-F5344CB8AC3E}">
        <p14:creationId xmlns:p14="http://schemas.microsoft.com/office/powerpoint/2010/main" val="1660567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lnSpc>
                <a:spcPct val="90000"/>
              </a:lnSpc>
              <a:defRPr/>
            </a:pPr>
            <a:r>
              <a:rPr lang="en-US" dirty="0">
                <a:cs typeface="Arial" pitchFamily="34" charset="0"/>
              </a:rPr>
              <a:t>Procurement thresholds are established baselines by which a SFA must adhere to, utilizing one of these procurement methods.  The purchasing thresholds are established by federal regulations as well as the State Board of Education in Florida.  </a:t>
            </a:r>
            <a:endParaRPr lang="en-US" b="1" u="sng" dirty="0"/>
          </a:p>
          <a:p>
            <a:endParaRPr lang="en-US" b="1" u="sng" dirty="0"/>
          </a:p>
          <a:p>
            <a:r>
              <a:rPr lang="en-US" b="1" u="sng" dirty="0"/>
              <a:t>Micro-Purchasing</a:t>
            </a:r>
            <a:endParaRPr lang="en-US" dirty="0"/>
          </a:p>
          <a:p>
            <a:r>
              <a:rPr lang="en-US" dirty="0"/>
              <a:t>Allowable under the</a:t>
            </a:r>
            <a:r>
              <a:rPr lang="en-US" i="1" dirty="0"/>
              <a:t> </a:t>
            </a:r>
            <a:r>
              <a:rPr lang="en-US" i="1" dirty="0">
                <a:hlinkClick r:id="rId3"/>
              </a:rPr>
              <a:t>2 CFR 200</a:t>
            </a:r>
            <a:r>
              <a:rPr lang="en-US" dirty="0"/>
              <a:t> regulations.  A federal procurement method in which an SFA may acquire goods/services without obtaining competitive price quotes if the aggregate dollar amount does not exceed the micro-purchase threshold of $10,00.</a:t>
            </a:r>
          </a:p>
          <a:p>
            <a:r>
              <a:rPr lang="en-US" dirty="0"/>
              <a:t> </a:t>
            </a:r>
          </a:p>
          <a:p>
            <a:r>
              <a:rPr lang="en-US" b="1" u="sng" dirty="0"/>
              <a:t>Informal Solicitation (Small Purchase Procedure)</a:t>
            </a:r>
            <a:endParaRPr lang="en-US" dirty="0"/>
          </a:p>
          <a:p>
            <a:r>
              <a:rPr lang="en-US" dirty="0"/>
              <a:t>Relatively simple and informal procurement method for purchases, that do not exceed the simplified acquisition threshold currently set a $250,000.   </a:t>
            </a:r>
            <a:r>
              <a:rPr lang="en-US" b="1" dirty="0"/>
              <a:t>Public and Charter Schools, </a:t>
            </a:r>
            <a:r>
              <a:rPr lang="en-US" dirty="0"/>
              <a:t>the informal solicitation or small purchase threshold is set at </a:t>
            </a:r>
            <a:r>
              <a:rPr lang="en-US" b="1" dirty="0"/>
              <a:t>$50,000</a:t>
            </a:r>
            <a:r>
              <a:rPr lang="en-US" dirty="0"/>
              <a:t>. </a:t>
            </a:r>
            <a:r>
              <a:rPr lang="en-US" dirty="0">
                <a:cs typeface="Arial" pitchFamily="34" charset="0"/>
              </a:rPr>
              <a:t>The purchasing threshold for </a:t>
            </a:r>
            <a:r>
              <a:rPr lang="en-US" b="1" dirty="0">
                <a:cs typeface="Arial" pitchFamily="34" charset="0"/>
              </a:rPr>
              <a:t>private schools and RCCIs (Residential Child Care Institutions) </a:t>
            </a:r>
            <a:r>
              <a:rPr lang="en-US" dirty="0">
                <a:cs typeface="Arial" pitchFamily="34" charset="0"/>
              </a:rPr>
              <a:t>is set </a:t>
            </a:r>
            <a:r>
              <a:rPr lang="en-US" b="1" dirty="0">
                <a:cs typeface="Arial" pitchFamily="34" charset="0"/>
              </a:rPr>
              <a:t>at $250,000 </a:t>
            </a:r>
            <a:r>
              <a:rPr lang="en-US" dirty="0">
                <a:cs typeface="Arial" pitchFamily="34" charset="0"/>
              </a:rPr>
              <a:t>by federal regulation. Any purchase in excess of these amounts must be competitively bid. </a:t>
            </a:r>
            <a:r>
              <a:rPr lang="en-US" b="1" dirty="0"/>
              <a:t>Price or rate quotes must be obtained from an at least three sources </a:t>
            </a:r>
            <a:r>
              <a:rPr lang="en-US" dirty="0"/>
              <a:t>that are able to meet the requirements of the contract.   </a:t>
            </a:r>
            <a:r>
              <a:rPr lang="en-US" dirty="0">
                <a:cs typeface="Arial" pitchFamily="34" charset="0"/>
              </a:rPr>
              <a:t>Any purchase over this amount must be competitively bid.  </a:t>
            </a:r>
          </a:p>
          <a:p>
            <a:endParaRPr lang="en-US" dirty="0"/>
          </a:p>
          <a:p>
            <a:r>
              <a:rPr lang="en-US" b="1" u="sng" dirty="0"/>
              <a:t>Formal Competitive Solicitation</a:t>
            </a:r>
            <a:endParaRPr lang="en-US" dirty="0"/>
          </a:p>
          <a:p>
            <a:pPr defTabSz="931774">
              <a:defRPr/>
            </a:pPr>
            <a:r>
              <a:rPr lang="en-US" dirty="0"/>
              <a:t>One major difference is that bids are to be publicly solicited.  A firm fixed-price contract is awarded to the </a:t>
            </a:r>
            <a:r>
              <a:rPr lang="en-US" b="1" dirty="0"/>
              <a:t>most responsive and responsible</a:t>
            </a:r>
            <a:r>
              <a:rPr lang="en-US" dirty="0"/>
              <a:t> bidder vendor whose bid is the lowest in price, conforming with all the material terms and conditions of the invitation for bids.  This is known as an ITB (Invitation to Bid).   </a:t>
            </a:r>
            <a:r>
              <a:rPr lang="en-US" dirty="0">
                <a:cs typeface="Arial" pitchFamily="34" charset="0"/>
              </a:rPr>
              <a:t>A RFP (Request For Proposal) can be utilized when you are evaluating on more than just price.</a:t>
            </a:r>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r>
              <a:rPr lang="en-US" altLang="en-US" dirty="0"/>
              <a:t>Piggy-backing is an option to use in an effort to obtain the most economical prices for needed items.  It will not be approved by the Department if it will cause a substantive change to the original solicitation.  You must obtain a complete and executed copy of the contract on which you wish to piggy-back.</a:t>
            </a:r>
          </a:p>
          <a:p>
            <a:pPr>
              <a:lnSpc>
                <a:spcPct val="90000"/>
              </a:lnSpc>
            </a:pPr>
            <a:endParaRPr lang="en-US" altLang="en-US" dirty="0">
              <a:cs typeface="Arial" panose="020B0604020202020204" pitchFamily="34" charset="0"/>
            </a:endParaRPr>
          </a:p>
          <a:p>
            <a:pPr>
              <a:lnSpc>
                <a:spcPct val="90000"/>
              </a:lnSpc>
            </a:pPr>
            <a:endParaRPr lang="en-US" altLang="en-US" dirty="0">
              <a:cs typeface="Arial" panose="020B0604020202020204" pitchFamily="34" charset="0"/>
            </a:endParaRPr>
          </a:p>
          <a:p>
            <a:pPr>
              <a:lnSpc>
                <a:spcPct val="90000"/>
              </a:lnSpc>
            </a:pPr>
            <a:r>
              <a:rPr lang="en-US" altLang="en-US" dirty="0">
                <a:cs typeface="Arial" panose="020B0604020202020204" pitchFamily="34" charset="0"/>
              </a:rPr>
              <a:t>See 2 CFR 200.320 for Methods of procurement to be followed.</a:t>
            </a:r>
          </a:p>
          <a:p>
            <a:endParaRPr lang="en-US" dirty="0"/>
          </a:p>
        </p:txBody>
      </p:sp>
      <p:sp>
        <p:nvSpPr>
          <p:cNvPr id="4" name="Slide Number Placeholder 3"/>
          <p:cNvSpPr>
            <a:spLocks noGrp="1"/>
          </p:cNvSpPr>
          <p:nvPr>
            <p:ph type="sldNum" sz="quarter" idx="10"/>
          </p:nvPr>
        </p:nvSpPr>
        <p:spPr/>
        <p:txBody>
          <a:bodyPr/>
          <a:lstStyle/>
          <a:p>
            <a:fld id="{5371FAC6-B32F-4DD3-A941-B4BB0B00738B}" type="slidenum">
              <a:rPr lang="en-US" smtClean="0"/>
              <a:t>9</a:t>
            </a:fld>
            <a:endParaRPr lang="en-US" dirty="0"/>
          </a:p>
        </p:txBody>
      </p:sp>
    </p:spTree>
    <p:extLst>
      <p:ext uri="{BB962C8B-B14F-4D97-AF65-F5344CB8AC3E}">
        <p14:creationId xmlns:p14="http://schemas.microsoft.com/office/powerpoint/2010/main" val="143395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FNW_PPT_Template_SlideSm-02.png"/>
          <p:cNvPicPr>
            <a:picLocks noChangeAspect="1"/>
          </p:cNvPicPr>
          <p:nvPr userDrawn="1"/>
        </p:nvPicPr>
        <p:blipFill rotWithShape="1">
          <a:blip r:embed="rId2"/>
          <a:srcRect b="19860"/>
          <a:stretch/>
        </p:blipFill>
        <p:spPr>
          <a:xfrm>
            <a:off x="0" y="0"/>
            <a:ext cx="9144000" cy="5496025"/>
          </a:xfrm>
          <a:prstGeom prst="rect">
            <a:avLst/>
          </a:prstGeom>
        </p:spPr>
      </p:pic>
      <p:sp>
        <p:nvSpPr>
          <p:cNvPr id="6" name="Title 1"/>
          <p:cNvSpPr>
            <a:spLocks noGrp="1"/>
          </p:cNvSpPr>
          <p:nvPr>
            <p:ph type="ctrTitle"/>
          </p:nvPr>
        </p:nvSpPr>
        <p:spPr>
          <a:xfrm>
            <a:off x="1313259" y="1832841"/>
            <a:ext cx="6515100" cy="1881910"/>
          </a:xfrm>
        </p:spPr>
        <p:txBody>
          <a:bodyPr/>
          <a:lstStyle>
            <a:lvl1pPr algn="ctr">
              <a:defRPr/>
            </a:lvl1pPr>
          </a:lstStyle>
          <a:p>
            <a:endParaRPr lang="en-US" dirty="0"/>
          </a:p>
        </p:txBody>
      </p:sp>
      <p:sp>
        <p:nvSpPr>
          <p:cNvPr id="7" name="Subtitle 2"/>
          <p:cNvSpPr>
            <a:spLocks noGrp="1"/>
          </p:cNvSpPr>
          <p:nvPr>
            <p:ph type="subTitle" idx="1" hasCustomPrompt="1"/>
          </p:nvPr>
        </p:nvSpPr>
        <p:spPr>
          <a:xfrm>
            <a:off x="1313259" y="3771902"/>
            <a:ext cx="6515100" cy="1028699"/>
          </a:xfrm>
        </p:spPr>
        <p:txBody>
          <a:bodyPr/>
          <a:lstStyle>
            <a:lvl1pPr marL="0" indent="0" algn="ctr">
              <a:buNone/>
              <a:defRPr>
                <a:solidFill>
                  <a:schemeClr val="bg1">
                    <a:lumMod val="50000"/>
                  </a:schemeClr>
                </a:solidFill>
              </a:defRPr>
            </a:lvl1pPr>
          </a:lstStyle>
          <a:p>
            <a:r>
              <a:rPr lang="en-US" dirty="0"/>
              <a:t>Click to add subtitle</a:t>
            </a:r>
          </a:p>
        </p:txBody>
      </p:sp>
      <p:pic>
        <p:nvPicPr>
          <p:cNvPr id="4" name="Picture 3">
            <a:extLst>
              <a:ext uri="{FF2B5EF4-FFF2-40B4-BE49-F238E27FC236}">
                <a16:creationId xmlns:a16="http://schemas.microsoft.com/office/drawing/2014/main" id="{F231017A-C6AB-D04A-82D6-798FF216528C}"/>
              </a:ext>
            </a:extLst>
          </p:cNvPr>
          <p:cNvPicPr>
            <a:picLocks noChangeAspect="1"/>
          </p:cNvPicPr>
          <p:nvPr userDrawn="1"/>
        </p:nvPicPr>
        <p:blipFill>
          <a:blip r:embed="rId3"/>
          <a:stretch>
            <a:fillRect/>
          </a:stretch>
        </p:blipFill>
        <p:spPr>
          <a:xfrm>
            <a:off x="-1191" y="5571024"/>
            <a:ext cx="9144000" cy="1295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FNW_PPT_Template_SlideSm-11.pn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hasCustomPrompt="1"/>
          </p:nvPr>
        </p:nvSpPr>
        <p:spPr>
          <a:xfrm>
            <a:off x="4806326" y="273050"/>
            <a:ext cx="4083859" cy="6366300"/>
          </a:xfrm>
          <a:prstGeom prst="rect">
            <a:avLst/>
          </a:prstGeom>
        </p:spPr>
        <p:txBody>
          <a:bodyPr/>
          <a:lstStyle>
            <a:lvl1pPr>
              <a:defRPr sz="3200">
                <a:solidFill>
                  <a:schemeClr val="bg1"/>
                </a:solidFill>
              </a:defRPr>
            </a:lvl1pPr>
            <a:lvl2pP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hasCustomPrompt="1"/>
          </p:nvPr>
        </p:nvSpPr>
        <p:spPr>
          <a:xfrm>
            <a:off x="457200" y="5490962"/>
            <a:ext cx="3717917" cy="11483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
        <p:nvSpPr>
          <p:cNvPr id="10" name="Picture Placeholder 2"/>
          <p:cNvSpPr>
            <a:spLocks noGrp="1"/>
          </p:cNvSpPr>
          <p:nvPr>
            <p:ph type="pic" idx="10"/>
          </p:nvPr>
        </p:nvSpPr>
        <p:spPr>
          <a:xfrm>
            <a:off x="457200" y="273050"/>
            <a:ext cx="3717917" cy="50734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2">
    <p:spTree>
      <p:nvGrpSpPr>
        <p:cNvPr id="1" name=""/>
        <p:cNvGrpSpPr/>
        <p:nvPr/>
      </p:nvGrpSpPr>
      <p:grpSpPr>
        <a:xfrm>
          <a:off x="0" y="0"/>
          <a:ext cx="0" cy="0"/>
          <a:chOff x="0" y="0"/>
          <a:chExt cx="0" cy="0"/>
        </a:xfrm>
      </p:grpSpPr>
      <p:pic>
        <p:nvPicPr>
          <p:cNvPr id="8" name="Picture 7" descr="FNW_PPT_Template_SlideSm-12.png"/>
          <p:cNvPicPr>
            <a:picLocks noChangeAspect="1"/>
          </p:cNvPicPr>
          <p:nvPr userDrawn="1"/>
        </p:nvPicPr>
        <p:blipFill>
          <a:blip r:embed="rId2"/>
          <a:stretch>
            <a:fillRect/>
          </a:stretch>
        </p:blipFill>
        <p:spPr>
          <a:xfrm>
            <a:off x="0" y="0"/>
            <a:ext cx="9144000" cy="6858000"/>
          </a:xfrm>
          <a:prstGeom prst="rect">
            <a:avLst/>
          </a:prstGeom>
        </p:spPr>
      </p:pic>
      <p:sp>
        <p:nvSpPr>
          <p:cNvPr id="9" name="Content Placeholder 2"/>
          <p:cNvSpPr>
            <a:spLocks noGrp="1"/>
          </p:cNvSpPr>
          <p:nvPr>
            <p:ph idx="1" hasCustomPrompt="1"/>
          </p:nvPr>
        </p:nvSpPr>
        <p:spPr>
          <a:xfrm>
            <a:off x="4806326" y="273050"/>
            <a:ext cx="4083859" cy="6366300"/>
          </a:xfrm>
          <a:prstGeom prst="rect">
            <a:avLst/>
          </a:prstGeom>
        </p:spPr>
        <p:txBody>
          <a:bodyPr/>
          <a:lstStyle>
            <a:lvl1pPr>
              <a:defRPr sz="3200"/>
            </a:lvl1pPr>
            <a:lvl2pPr>
              <a:defRPr sz="2800"/>
            </a:lvl2pPr>
            <a:lvl3pPr marL="1143000" indent="-228600">
              <a:buFont typeface="Courier New" panose="02070309020205020404" pitchFamily="49" charset="0"/>
              <a:buChar char="o"/>
              <a:defRPr sz="2400">
                <a:solidFill>
                  <a:srgbClr val="124479"/>
                </a:solidFill>
              </a:defRPr>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10" name="Text Placeholder 3"/>
          <p:cNvSpPr>
            <a:spLocks noGrp="1"/>
          </p:cNvSpPr>
          <p:nvPr>
            <p:ph type="body" sz="half" idx="2"/>
          </p:nvPr>
        </p:nvSpPr>
        <p:spPr>
          <a:xfrm>
            <a:off x="457200" y="5490962"/>
            <a:ext cx="3717917" cy="1148387"/>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Picture Placeholder 2"/>
          <p:cNvSpPr>
            <a:spLocks noGrp="1"/>
          </p:cNvSpPr>
          <p:nvPr>
            <p:ph type="pic" idx="10"/>
          </p:nvPr>
        </p:nvSpPr>
        <p:spPr>
          <a:xfrm>
            <a:off x="457200" y="273050"/>
            <a:ext cx="3717917" cy="50734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n-Discrimination Statement">
    <p:spTree>
      <p:nvGrpSpPr>
        <p:cNvPr id="1" name=""/>
        <p:cNvGrpSpPr/>
        <p:nvPr/>
      </p:nvGrpSpPr>
      <p:grpSpPr>
        <a:xfrm>
          <a:off x="0" y="0"/>
          <a:ext cx="0" cy="0"/>
          <a:chOff x="0" y="0"/>
          <a:chExt cx="0" cy="0"/>
        </a:xfrm>
      </p:grpSpPr>
      <p:pic>
        <p:nvPicPr>
          <p:cNvPr id="2" name="Picture 1" descr="FNW_PPT_Template_SlideSm-02.png"/>
          <p:cNvPicPr>
            <a:picLocks noChangeAspect="1"/>
          </p:cNvPicPr>
          <p:nvPr userDrawn="1"/>
        </p:nvPicPr>
        <p:blipFill rotWithShape="1">
          <a:blip r:embed="rId2"/>
          <a:srcRect b="22526"/>
          <a:stretch/>
        </p:blipFill>
        <p:spPr>
          <a:xfrm>
            <a:off x="0" y="0"/>
            <a:ext cx="9144000" cy="5313145"/>
          </a:xfrm>
          <a:prstGeom prst="rect">
            <a:avLst/>
          </a:prstGeom>
        </p:spPr>
      </p:pic>
      <p:sp>
        <p:nvSpPr>
          <p:cNvPr id="4" name="TextBox 3"/>
          <p:cNvSpPr txBox="1"/>
          <p:nvPr userDrawn="1"/>
        </p:nvSpPr>
        <p:spPr>
          <a:xfrm>
            <a:off x="2019993" y="6093228"/>
            <a:ext cx="510401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This institution is an equal opportunity provider.</a:t>
            </a:r>
          </a:p>
          <a:p>
            <a:endParaRPr lang="en-US" sz="1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43D7EF4-4656-FF4A-BD94-000A4BDDF0B9}"/>
              </a:ext>
            </a:extLst>
          </p:cNvPr>
          <p:cNvPicPr>
            <a:picLocks noChangeAspect="1"/>
          </p:cNvPicPr>
          <p:nvPr userDrawn="1"/>
        </p:nvPicPr>
        <p:blipFill>
          <a:blip r:embed="rId3"/>
          <a:stretch>
            <a:fillRect/>
          </a:stretch>
        </p:blipFill>
        <p:spPr>
          <a:xfrm>
            <a:off x="-1191" y="5571024"/>
            <a:ext cx="9144000" cy="1295400"/>
          </a:xfrm>
          <a:prstGeom prst="rect">
            <a:avLst/>
          </a:prstGeom>
        </p:spPr>
      </p:pic>
    </p:spTree>
    <p:extLst>
      <p:ext uri="{BB962C8B-B14F-4D97-AF65-F5344CB8AC3E}">
        <p14:creationId xmlns:p14="http://schemas.microsoft.com/office/powerpoint/2010/main" val="4055754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Header Layout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rot="10800000">
            <a:off x="0" y="0"/>
            <a:ext cx="9144000" cy="6857999"/>
          </a:xfrm>
          <a:prstGeom prst="rect">
            <a:avLst/>
          </a:prstGeom>
        </p:spPr>
      </p:pic>
      <p:sp>
        <p:nvSpPr>
          <p:cNvPr id="5" name="Title 3"/>
          <p:cNvSpPr>
            <a:spLocks noGrp="1"/>
          </p:cNvSpPr>
          <p:nvPr>
            <p:ph type="title"/>
          </p:nvPr>
        </p:nvSpPr>
        <p:spPr>
          <a:xfrm>
            <a:off x="685332" y="-179571"/>
            <a:ext cx="7773338" cy="1596177"/>
          </a:xfrm>
        </p:spPr>
        <p:txBody>
          <a:bodyPr/>
          <a:lstStyle>
            <a:lvl1pP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7" name="Text Placeholder 4"/>
          <p:cNvSpPr>
            <a:spLocks noGrp="1"/>
          </p:cNvSpPr>
          <p:nvPr>
            <p:ph type="body" idx="1"/>
          </p:nvPr>
        </p:nvSpPr>
        <p:spPr>
          <a:xfrm>
            <a:off x="685332" y="1747218"/>
            <a:ext cx="3655106" cy="679994"/>
          </a:xfr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8" name="Content Placeholder 6"/>
          <p:cNvSpPr>
            <a:spLocks noGrp="1"/>
          </p:cNvSpPr>
          <p:nvPr>
            <p:ph sz="quarter" idx="13"/>
          </p:nvPr>
        </p:nvSpPr>
        <p:spPr>
          <a:xfrm>
            <a:off x="685331" y="2606783"/>
            <a:ext cx="3829520" cy="3215598"/>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Text Placeholder 5"/>
          <p:cNvSpPr>
            <a:spLocks noGrp="1"/>
          </p:cNvSpPr>
          <p:nvPr>
            <p:ph type="body" sz="quarter" idx="3"/>
          </p:nvPr>
        </p:nvSpPr>
        <p:spPr>
          <a:xfrm>
            <a:off x="4629150" y="1747218"/>
            <a:ext cx="3661353" cy="679994"/>
          </a:xfr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0" name="Content Placeholder 7"/>
          <p:cNvSpPr>
            <a:spLocks noGrp="1"/>
          </p:cNvSpPr>
          <p:nvPr>
            <p:ph sz="quarter" idx="14"/>
          </p:nvPr>
        </p:nvSpPr>
        <p:spPr>
          <a:xfrm>
            <a:off x="4629150" y="2606783"/>
            <a:ext cx="3829051" cy="3215598"/>
          </a:xfrm>
        </p:spPr>
        <p:txBody>
          <a:bodyPr/>
          <a:lstStyle>
            <a:lvl1pPr>
              <a:defRPr>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869454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FNW_PPT_Template_SlideSm-03.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815052"/>
            <a:ext cx="8229600" cy="1143000"/>
          </a:xfrm>
          <a:prstGeom prst="rect">
            <a:avLst/>
          </a:prstGeom>
        </p:spPr>
        <p:txBody>
          <a:bodyPr/>
          <a:lstStyle>
            <a:lvl1pPr>
              <a:defRPr/>
            </a:lvl1pPr>
          </a:lstStyle>
          <a:p>
            <a:r>
              <a:rPr lang="en-US" dirty="0"/>
              <a:t>Click to add title</a:t>
            </a:r>
          </a:p>
        </p:txBody>
      </p:sp>
      <p:sp>
        <p:nvSpPr>
          <p:cNvPr id="5" name="Content Placeholder 4"/>
          <p:cNvSpPr>
            <a:spLocks noGrp="1"/>
          </p:cNvSpPr>
          <p:nvPr>
            <p:ph sz="quarter" idx="13" hasCustomPrompt="1"/>
          </p:nvPr>
        </p:nvSpPr>
        <p:spPr>
          <a:xfrm>
            <a:off x="685330" y="2367093"/>
            <a:ext cx="7772870" cy="3424107"/>
          </a:xfrm>
        </p:spPr>
        <p:txBody>
          <a:bodyPr/>
          <a:lstStyle>
            <a:lvl1pPr>
              <a:defRPr/>
            </a:lvl1pPr>
            <a:lvl3pPr marL="1143000" indent="-228600">
              <a:buFont typeface="Courier New" panose="02070309020205020404" pitchFamily="49" charset="0"/>
              <a:buChar char="o"/>
              <a:defRPr/>
            </a:lvl3pPr>
          </a:lstStyle>
          <a:p>
            <a:r>
              <a:rPr lang="en-US" dirty="0"/>
              <a:t>Click to add text</a:t>
            </a:r>
          </a:p>
          <a:p>
            <a:pPr lvl="1"/>
            <a:r>
              <a:rPr lang="en-US" dirty="0"/>
              <a:t>Click to add text</a:t>
            </a:r>
          </a:p>
          <a:p>
            <a:pPr lvl="2"/>
            <a:r>
              <a:rPr lang="en-US" dirty="0"/>
              <a:t>Click to add text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Layout">
    <p:spTree>
      <p:nvGrpSpPr>
        <p:cNvPr id="1" name=""/>
        <p:cNvGrpSpPr/>
        <p:nvPr/>
      </p:nvGrpSpPr>
      <p:grpSpPr>
        <a:xfrm>
          <a:off x="0" y="0"/>
          <a:ext cx="0" cy="0"/>
          <a:chOff x="0" y="0"/>
          <a:chExt cx="0" cy="0"/>
        </a:xfrm>
      </p:grpSpPr>
      <p:pic>
        <p:nvPicPr>
          <p:cNvPr id="7" name="Picture 6" descr="FNW_PPT_Template_SlideSm-04.png"/>
          <p:cNvPicPr>
            <a:picLocks noChangeAspect="1"/>
          </p:cNvPicPr>
          <p:nvPr userDrawn="1"/>
        </p:nvPicPr>
        <p:blipFill>
          <a:blip r:embed="rId2"/>
          <a:stretch>
            <a:fillRect/>
          </a:stretch>
        </p:blipFill>
        <p:spPr>
          <a:xfrm>
            <a:off x="0" y="0"/>
            <a:ext cx="9144000" cy="6858000"/>
          </a:xfrm>
          <a:prstGeom prst="rect">
            <a:avLst/>
          </a:prstGeom>
        </p:spPr>
      </p:pic>
      <p:sp>
        <p:nvSpPr>
          <p:cNvPr id="4" name="Title 3"/>
          <p:cNvSpPr>
            <a:spLocks noGrp="1"/>
          </p:cNvSpPr>
          <p:nvPr>
            <p:ph type="title"/>
          </p:nvPr>
        </p:nvSpPr>
        <p:spPr>
          <a:xfrm>
            <a:off x="685332" y="618518"/>
            <a:ext cx="7773338" cy="1596177"/>
          </a:xfrm>
        </p:spPr>
        <p:txBody>
          <a:bodyPr/>
          <a:lstStyle>
            <a:lvl1pPr>
              <a:defRPr>
                <a:solidFill>
                  <a:srgbClr val="124479"/>
                </a:solidFill>
              </a:defRPr>
            </a:lvl1pPr>
          </a:lstStyle>
          <a:p>
            <a:endParaRPr lang="en-US" dirty="0"/>
          </a:p>
        </p:txBody>
      </p:sp>
      <p:sp>
        <p:nvSpPr>
          <p:cNvPr id="5" name="Content Placeholder 4"/>
          <p:cNvSpPr>
            <a:spLocks noGrp="1"/>
          </p:cNvSpPr>
          <p:nvPr>
            <p:ph sz="quarter" idx="13" hasCustomPrompt="1"/>
          </p:nvPr>
        </p:nvSpPr>
        <p:spPr>
          <a:xfrm>
            <a:off x="685330" y="2367093"/>
            <a:ext cx="3829520" cy="3424107"/>
          </a:xfrm>
        </p:spPr>
        <p:txBody>
          <a:bodyPr>
            <a:normAutofit/>
          </a:bodyPr>
          <a:lstStyle>
            <a:lvl1pPr>
              <a:defRPr sz="2000"/>
            </a:lvl1pPr>
          </a:lstStyle>
          <a:p>
            <a:r>
              <a:rPr lang="en-US" dirty="0"/>
              <a:t>Click to add text</a:t>
            </a:r>
          </a:p>
        </p:txBody>
      </p:sp>
      <p:sp>
        <p:nvSpPr>
          <p:cNvPr id="6" name="Content Placeholder 5"/>
          <p:cNvSpPr>
            <a:spLocks noGrp="1"/>
          </p:cNvSpPr>
          <p:nvPr>
            <p:ph sz="quarter" idx="14" hasCustomPrompt="1"/>
          </p:nvPr>
        </p:nvSpPr>
        <p:spPr>
          <a:xfrm>
            <a:off x="4629150" y="2367093"/>
            <a:ext cx="3829050" cy="3424107"/>
          </a:xfrm>
        </p:spPr>
        <p:txBody>
          <a:bodyPr>
            <a:normAutofit/>
          </a:bodyPr>
          <a:lstStyle>
            <a:lvl1pPr>
              <a:defRPr sz="2000"/>
            </a:lvl1pPr>
          </a:lstStyle>
          <a:p>
            <a:r>
              <a:rPr lang="en-US" sz="2000" dirty="0"/>
              <a:t>Click to add image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FNW_PPT_Template_SlideSm-08.png"/>
          <p:cNvPicPr>
            <a:picLocks noChangeAspect="1"/>
          </p:cNvPicPr>
          <p:nvPr userDrawn="1"/>
        </p:nvPicPr>
        <p:blipFill>
          <a:blip r:embed="rId2"/>
          <a:stretch>
            <a:fillRect/>
          </a:stretch>
        </p:blipFill>
        <p:spPr>
          <a:xfrm rot="10800000">
            <a:off x="0" y="0"/>
            <a:ext cx="9144000" cy="6858000"/>
          </a:xfrm>
          <a:prstGeom prst="rect">
            <a:avLst/>
          </a:prstGeom>
        </p:spPr>
      </p:pic>
      <p:sp>
        <p:nvSpPr>
          <p:cNvPr id="4" name="Title 6"/>
          <p:cNvSpPr>
            <a:spLocks noGrp="1"/>
          </p:cNvSpPr>
          <p:nvPr>
            <p:ph type="title"/>
          </p:nvPr>
        </p:nvSpPr>
        <p:spPr>
          <a:xfrm>
            <a:off x="685332" y="-179571"/>
            <a:ext cx="7773338" cy="1596177"/>
          </a:xfrm>
        </p:spPr>
        <p:txBody>
          <a:bodyPr/>
          <a:lstStyle>
            <a:lvl1pPr>
              <a:defRPr>
                <a:solidFill>
                  <a:schemeClr val="bg1"/>
                </a:solidFill>
              </a:defRPr>
            </a:lvl1pPr>
          </a:lstStyle>
          <a:p>
            <a:endParaRPr lang="en-US" dirty="0"/>
          </a:p>
        </p:txBody>
      </p:sp>
      <p:sp>
        <p:nvSpPr>
          <p:cNvPr id="5" name="Content Placeholder 4"/>
          <p:cNvSpPr>
            <a:spLocks noGrp="1"/>
          </p:cNvSpPr>
          <p:nvPr>
            <p:ph sz="quarter" idx="13" hasCustomPrompt="1"/>
          </p:nvPr>
        </p:nvSpPr>
        <p:spPr>
          <a:xfrm>
            <a:off x="685330" y="2367093"/>
            <a:ext cx="3829520" cy="3424107"/>
          </a:xfrm>
        </p:spPr>
        <p:txBody>
          <a:bodyPr>
            <a:normAutofit/>
          </a:bodyPr>
          <a:lstStyle>
            <a:lvl1pPr>
              <a:defRPr sz="2000"/>
            </a:lvl1pPr>
          </a:lstStyle>
          <a:p>
            <a:r>
              <a:rPr lang="en-US" dirty="0"/>
              <a:t>Click to add text</a:t>
            </a:r>
          </a:p>
        </p:txBody>
      </p:sp>
      <p:sp>
        <p:nvSpPr>
          <p:cNvPr id="7" name="Content Placeholder 5"/>
          <p:cNvSpPr>
            <a:spLocks noGrp="1"/>
          </p:cNvSpPr>
          <p:nvPr>
            <p:ph sz="quarter" idx="14" hasCustomPrompt="1"/>
          </p:nvPr>
        </p:nvSpPr>
        <p:spPr>
          <a:xfrm>
            <a:off x="4629150" y="2367093"/>
            <a:ext cx="3829050" cy="3424107"/>
          </a:xfrm>
        </p:spPr>
        <p:txBody>
          <a:bodyPr>
            <a:normAutofit/>
          </a:bodyPr>
          <a:lstStyle>
            <a:lvl1pPr>
              <a:defRPr sz="2000"/>
            </a:lvl1pPr>
          </a:lstStyle>
          <a:p>
            <a:r>
              <a:rPr lang="en-US" sz="2000" dirty="0"/>
              <a:t>Click to add image</a:t>
            </a:r>
            <a:endParaRPr lang="en-US" dirty="0"/>
          </a:p>
        </p:txBody>
      </p:sp>
      <p:sp>
        <p:nvSpPr>
          <p:cNvPr id="8" name="Text Placeholder 4"/>
          <p:cNvSpPr>
            <a:spLocks noGrp="1"/>
          </p:cNvSpPr>
          <p:nvPr>
            <p:ph type="body" idx="1"/>
          </p:nvPr>
        </p:nvSpPr>
        <p:spPr>
          <a:xfrm>
            <a:off x="685332" y="1747218"/>
            <a:ext cx="3655106" cy="679994"/>
          </a:xfrm>
        </p:spPr>
        <p:txBody>
          <a:bodyPr/>
          <a:lstStyle/>
          <a:p>
            <a:endParaRPr lang="en-US" dirty="0"/>
          </a:p>
        </p:txBody>
      </p:sp>
      <p:sp>
        <p:nvSpPr>
          <p:cNvPr id="9" name="Text Placeholder 5"/>
          <p:cNvSpPr>
            <a:spLocks noGrp="1"/>
          </p:cNvSpPr>
          <p:nvPr>
            <p:ph type="body" sz="quarter" idx="3"/>
          </p:nvPr>
        </p:nvSpPr>
        <p:spPr>
          <a:xfrm>
            <a:off x="4629150" y="1747218"/>
            <a:ext cx="3661353" cy="679994"/>
          </a:xfrm>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mparison">
    <p:spTree>
      <p:nvGrpSpPr>
        <p:cNvPr id="1" name=""/>
        <p:cNvGrpSpPr/>
        <p:nvPr/>
      </p:nvGrpSpPr>
      <p:grpSpPr>
        <a:xfrm>
          <a:off x="0" y="0"/>
          <a:ext cx="0" cy="0"/>
          <a:chOff x="0" y="0"/>
          <a:chExt cx="0" cy="0"/>
        </a:xfrm>
      </p:grpSpPr>
      <p:pic>
        <p:nvPicPr>
          <p:cNvPr id="7" name="Picture 6" descr="FNW_PPT_Template_SlideSm-07.png"/>
          <p:cNvPicPr>
            <a:picLocks noChangeAspect="1"/>
          </p:cNvPicPr>
          <p:nvPr userDrawn="1"/>
        </p:nvPicPr>
        <p:blipFill>
          <a:blip r:embed="rId2"/>
          <a:stretch>
            <a:fillRect/>
          </a:stretch>
        </p:blipFill>
        <p:spPr>
          <a:xfrm>
            <a:off x="0" y="0"/>
            <a:ext cx="9144000" cy="6858000"/>
          </a:xfrm>
          <a:prstGeom prst="rect">
            <a:avLst/>
          </a:prstGeom>
        </p:spPr>
      </p:pic>
      <p:sp>
        <p:nvSpPr>
          <p:cNvPr id="5" name="Title 3"/>
          <p:cNvSpPr>
            <a:spLocks noGrp="1"/>
          </p:cNvSpPr>
          <p:nvPr>
            <p:ph type="title"/>
          </p:nvPr>
        </p:nvSpPr>
        <p:spPr>
          <a:xfrm>
            <a:off x="685332" y="-179571"/>
            <a:ext cx="7773338" cy="1596177"/>
          </a:xfrm>
        </p:spPr>
        <p:txBody>
          <a:bodyPr/>
          <a:lstStyle>
            <a:lvl1pPr>
              <a:defRPr>
                <a:solidFill>
                  <a:schemeClr val="bg1"/>
                </a:solidFill>
              </a:defRPr>
            </a:lvl1pPr>
          </a:lstStyle>
          <a:p>
            <a:endParaRPr lang="en-US" dirty="0"/>
          </a:p>
        </p:txBody>
      </p:sp>
      <p:sp>
        <p:nvSpPr>
          <p:cNvPr id="6" name="Text Placeholder 4"/>
          <p:cNvSpPr>
            <a:spLocks noGrp="1"/>
          </p:cNvSpPr>
          <p:nvPr>
            <p:ph type="body" idx="1"/>
          </p:nvPr>
        </p:nvSpPr>
        <p:spPr>
          <a:xfrm>
            <a:off x="685332" y="1747218"/>
            <a:ext cx="3655106" cy="679994"/>
          </a:xfrm>
        </p:spPr>
        <p:txBody>
          <a:bodyPr/>
          <a:lstStyle/>
          <a:p>
            <a:endParaRPr lang="en-US" dirty="0"/>
          </a:p>
        </p:txBody>
      </p:sp>
      <p:sp>
        <p:nvSpPr>
          <p:cNvPr id="8" name="Content Placeholder 6"/>
          <p:cNvSpPr>
            <a:spLocks noGrp="1"/>
          </p:cNvSpPr>
          <p:nvPr>
            <p:ph sz="quarter" idx="13"/>
          </p:nvPr>
        </p:nvSpPr>
        <p:spPr>
          <a:xfrm>
            <a:off x="685331" y="2606783"/>
            <a:ext cx="3829520" cy="3215598"/>
          </a:xfrm>
        </p:spPr>
        <p:txBody>
          <a:bodyPr/>
          <a:lstStyle/>
          <a:p>
            <a:endParaRPr lang="en-US"/>
          </a:p>
        </p:txBody>
      </p:sp>
      <p:sp>
        <p:nvSpPr>
          <p:cNvPr id="9" name="Text Placeholder 5"/>
          <p:cNvSpPr>
            <a:spLocks noGrp="1"/>
          </p:cNvSpPr>
          <p:nvPr>
            <p:ph type="body" sz="quarter" idx="3"/>
          </p:nvPr>
        </p:nvSpPr>
        <p:spPr>
          <a:xfrm>
            <a:off x="4629150" y="1747218"/>
            <a:ext cx="3661353" cy="679994"/>
          </a:xfrm>
        </p:spPr>
        <p:txBody>
          <a:bodyPr/>
          <a:lstStyle/>
          <a:p>
            <a:endParaRPr lang="en-US" dirty="0"/>
          </a:p>
        </p:txBody>
      </p:sp>
      <p:sp>
        <p:nvSpPr>
          <p:cNvPr id="10" name="Content Placeholder 7"/>
          <p:cNvSpPr>
            <a:spLocks noGrp="1"/>
          </p:cNvSpPr>
          <p:nvPr>
            <p:ph sz="quarter" idx="14"/>
          </p:nvPr>
        </p:nvSpPr>
        <p:spPr>
          <a:xfrm>
            <a:off x="4629150" y="2606783"/>
            <a:ext cx="3829051" cy="3215598"/>
          </a:xfrm>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Title and Text">
    <p:spTree>
      <p:nvGrpSpPr>
        <p:cNvPr id="1" name=""/>
        <p:cNvGrpSpPr/>
        <p:nvPr/>
      </p:nvGrpSpPr>
      <p:grpSpPr>
        <a:xfrm>
          <a:off x="0" y="0"/>
          <a:ext cx="0" cy="0"/>
          <a:chOff x="0" y="0"/>
          <a:chExt cx="0" cy="0"/>
        </a:xfrm>
      </p:grpSpPr>
      <p:pic>
        <p:nvPicPr>
          <p:cNvPr id="8" name="Picture 7" descr="FNW_PPT_Template_SlideSm-09.png"/>
          <p:cNvPicPr>
            <a:picLocks noChangeAspect="1"/>
          </p:cNvPicPr>
          <p:nvPr userDrawn="1"/>
        </p:nvPicPr>
        <p:blipFill rotWithShape="1">
          <a:blip r:embed="rId2"/>
          <a:srcRect r="13439"/>
          <a:stretch/>
        </p:blipFill>
        <p:spPr>
          <a:xfrm>
            <a:off x="0" y="0"/>
            <a:ext cx="9144000" cy="6858000"/>
          </a:xfrm>
          <a:prstGeom prst="rect">
            <a:avLst/>
          </a:prstGeom>
        </p:spPr>
      </p:pic>
      <p:sp>
        <p:nvSpPr>
          <p:cNvPr id="12" name="Title 1"/>
          <p:cNvSpPr>
            <a:spLocks noGrp="1"/>
          </p:cNvSpPr>
          <p:nvPr>
            <p:ph type="title"/>
          </p:nvPr>
        </p:nvSpPr>
        <p:spPr>
          <a:xfrm>
            <a:off x="496040" y="753980"/>
            <a:ext cx="4129618" cy="956452"/>
          </a:xfrm>
        </p:spPr>
        <p:txBody>
          <a:bodyPr/>
          <a:lstStyle>
            <a:lvl1pPr algn="l">
              <a:defRPr>
                <a:solidFill>
                  <a:schemeClr val="bg1"/>
                </a:solidFill>
              </a:defRPr>
            </a:lvl1pPr>
          </a:lstStyle>
          <a:p>
            <a:endParaRPr lang="en-US" dirty="0"/>
          </a:p>
        </p:txBody>
      </p:sp>
      <p:sp>
        <p:nvSpPr>
          <p:cNvPr id="13" name="Picture Placeholder 2"/>
          <p:cNvSpPr>
            <a:spLocks noGrp="1"/>
          </p:cNvSpPr>
          <p:nvPr>
            <p:ph type="pic" idx="1"/>
          </p:nvPr>
        </p:nvSpPr>
        <p:spPr>
          <a:xfrm>
            <a:off x="4814964" y="838200"/>
            <a:ext cx="3005851" cy="5181600"/>
          </a:xfrm>
        </p:spPr>
      </p:sp>
      <p:sp>
        <p:nvSpPr>
          <p:cNvPr id="14" name="Text Placeholder 3"/>
          <p:cNvSpPr>
            <a:spLocks noGrp="1"/>
          </p:cNvSpPr>
          <p:nvPr>
            <p:ph type="body" sz="half" idx="2"/>
          </p:nvPr>
        </p:nvSpPr>
        <p:spPr>
          <a:xfrm>
            <a:off x="496040" y="1816768"/>
            <a:ext cx="4129604" cy="4118811"/>
          </a:xfrm>
        </p:spPr>
        <p:txBody>
          <a:bodyPr/>
          <a:lstStyle>
            <a:lvl1pPr>
              <a:defRPr>
                <a:solidFill>
                  <a:schemeClr val="bg1"/>
                </a:solidFill>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Title and Text 2">
    <p:spTree>
      <p:nvGrpSpPr>
        <p:cNvPr id="1" name=""/>
        <p:cNvGrpSpPr/>
        <p:nvPr/>
      </p:nvGrpSpPr>
      <p:grpSpPr>
        <a:xfrm>
          <a:off x="0" y="0"/>
          <a:ext cx="0" cy="0"/>
          <a:chOff x="0" y="0"/>
          <a:chExt cx="0" cy="0"/>
        </a:xfrm>
      </p:grpSpPr>
      <p:pic>
        <p:nvPicPr>
          <p:cNvPr id="10" name="Picture 9" descr="FNW_PPT_Template_SlideSm-10.png"/>
          <p:cNvPicPr>
            <a:picLocks noChangeAspect="1"/>
          </p:cNvPicPr>
          <p:nvPr userDrawn="1"/>
        </p:nvPicPr>
        <p:blipFill rotWithShape="1">
          <a:blip r:embed="rId2"/>
          <a:srcRect l="10166"/>
          <a:stretch/>
        </p:blipFill>
        <p:spPr>
          <a:xfrm>
            <a:off x="0" y="0"/>
            <a:ext cx="9144000" cy="6858000"/>
          </a:xfrm>
          <a:prstGeom prst="rect">
            <a:avLst/>
          </a:prstGeom>
        </p:spPr>
      </p:pic>
      <p:sp>
        <p:nvSpPr>
          <p:cNvPr id="7" name="Title 1"/>
          <p:cNvSpPr>
            <a:spLocks noGrp="1"/>
          </p:cNvSpPr>
          <p:nvPr>
            <p:ph type="title"/>
          </p:nvPr>
        </p:nvSpPr>
        <p:spPr>
          <a:xfrm>
            <a:off x="4619144" y="946484"/>
            <a:ext cx="4129618" cy="956452"/>
          </a:xfrm>
        </p:spPr>
        <p:txBody>
          <a:bodyPr/>
          <a:lstStyle>
            <a:lvl1pPr algn="l">
              <a:defRPr>
                <a:solidFill>
                  <a:schemeClr val="bg1"/>
                </a:solidFill>
              </a:defRPr>
            </a:lvl1pPr>
          </a:lstStyle>
          <a:p>
            <a:endParaRPr lang="en-US" dirty="0"/>
          </a:p>
        </p:txBody>
      </p:sp>
      <p:sp>
        <p:nvSpPr>
          <p:cNvPr id="8" name="Picture Placeholder 2"/>
          <p:cNvSpPr>
            <a:spLocks noGrp="1"/>
          </p:cNvSpPr>
          <p:nvPr>
            <p:ph type="pic" idx="1"/>
          </p:nvPr>
        </p:nvSpPr>
        <p:spPr>
          <a:xfrm>
            <a:off x="1277680" y="946484"/>
            <a:ext cx="3005851" cy="5181600"/>
          </a:xfrm>
        </p:spPr>
      </p:sp>
      <p:sp>
        <p:nvSpPr>
          <p:cNvPr id="9" name="Text Placeholder 3"/>
          <p:cNvSpPr>
            <a:spLocks noGrp="1"/>
          </p:cNvSpPr>
          <p:nvPr>
            <p:ph type="body" sz="half" idx="2"/>
          </p:nvPr>
        </p:nvSpPr>
        <p:spPr>
          <a:xfrm>
            <a:off x="4619144" y="2009272"/>
            <a:ext cx="4129604" cy="4118811"/>
          </a:xfrm>
        </p:spPr>
        <p:txBody>
          <a:bodyPr/>
          <a:lstStyle>
            <a:lvl1pPr>
              <a:defRPr>
                <a:solidFill>
                  <a:schemeClr val="bg1"/>
                </a:solidFill>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Caption">
    <p:spTree>
      <p:nvGrpSpPr>
        <p:cNvPr id="1" name=""/>
        <p:cNvGrpSpPr/>
        <p:nvPr/>
      </p:nvGrpSpPr>
      <p:grpSpPr>
        <a:xfrm>
          <a:off x="0" y="0"/>
          <a:ext cx="0" cy="0"/>
          <a:chOff x="0" y="0"/>
          <a:chExt cx="0" cy="0"/>
        </a:xfrm>
      </p:grpSpPr>
      <p:pic>
        <p:nvPicPr>
          <p:cNvPr id="6" name="Picture 5" descr="FNW_PPT_Template_SlideSm-05.png"/>
          <p:cNvPicPr>
            <a:picLocks noChangeAspect="1"/>
          </p:cNvPicPr>
          <p:nvPr userDrawn="1"/>
        </p:nvPicPr>
        <p:blipFill rotWithShape="1">
          <a:blip r:embed="rId2"/>
          <a:srcRect l="11316"/>
          <a:stretch/>
        </p:blipFill>
        <p:spPr>
          <a:xfrm>
            <a:off x="0" y="0"/>
            <a:ext cx="8109284" cy="6858000"/>
          </a:xfrm>
          <a:prstGeom prst="rect">
            <a:avLst/>
          </a:prstGeom>
        </p:spPr>
      </p:pic>
      <p:sp>
        <p:nvSpPr>
          <p:cNvPr id="4" name="Title 3"/>
          <p:cNvSpPr>
            <a:spLocks noGrp="1"/>
          </p:cNvSpPr>
          <p:nvPr>
            <p:ph type="title"/>
          </p:nvPr>
        </p:nvSpPr>
        <p:spPr>
          <a:xfrm>
            <a:off x="1726472" y="872588"/>
            <a:ext cx="6977064" cy="2729915"/>
          </a:xfrm>
        </p:spPr>
        <p:txBody>
          <a:bodyPr/>
          <a:lstStyle/>
          <a:p>
            <a:endParaRPr lang="en-US" dirty="0"/>
          </a:p>
        </p:txBody>
      </p:sp>
      <p:sp>
        <p:nvSpPr>
          <p:cNvPr id="5" name="Text Placeholder 5"/>
          <p:cNvSpPr>
            <a:spLocks noGrp="1"/>
          </p:cNvSpPr>
          <p:nvPr>
            <p:ph type="body" sz="half" idx="13"/>
          </p:nvPr>
        </p:nvSpPr>
        <p:spPr>
          <a:xfrm>
            <a:off x="1932297" y="3610032"/>
            <a:ext cx="6564224" cy="594788"/>
          </a:xfrm>
        </p:spPr>
        <p:txBody>
          <a:bodyPr>
            <a:normAutofit/>
          </a:bodyPr>
          <a:lstStyle>
            <a:lvl1pPr marL="0" indent="0" algn="ctr">
              <a:buNone/>
              <a:defRPr sz="2400"/>
            </a:lvl1pPr>
          </a:lstStyle>
          <a:p>
            <a:endParaRPr lang="en-US" dirty="0"/>
          </a:p>
        </p:txBody>
      </p:sp>
      <p:sp>
        <p:nvSpPr>
          <p:cNvPr id="7" name="Text Placeholder 4"/>
          <p:cNvSpPr>
            <a:spLocks noGrp="1"/>
          </p:cNvSpPr>
          <p:nvPr>
            <p:ph type="body" sz="half" idx="2"/>
          </p:nvPr>
        </p:nvSpPr>
        <p:spPr>
          <a:xfrm>
            <a:off x="1327144" y="4372797"/>
            <a:ext cx="7773339" cy="1421053"/>
          </a:xfrm>
        </p:spPr>
        <p:txBody>
          <a:bodyPr>
            <a:normAutofit/>
          </a:bodyPr>
          <a:lstStyle>
            <a:lvl1pPr marL="0" indent="0" algn="ctr">
              <a:buNone/>
              <a:defRPr sz="2400"/>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pic>
        <p:nvPicPr>
          <p:cNvPr id="5" name="Picture 4" descr="FNW_PPT_Template_SlideSm-06.png"/>
          <p:cNvPicPr>
            <a:picLocks noChangeAspect="1"/>
          </p:cNvPicPr>
          <p:nvPr userDrawn="1"/>
        </p:nvPicPr>
        <p:blipFill rotWithShape="1">
          <a:blip r:embed="rId2"/>
          <a:srcRect l="-3027" r="9348"/>
          <a:stretch/>
        </p:blipFill>
        <p:spPr>
          <a:xfrm>
            <a:off x="577975" y="0"/>
            <a:ext cx="8566025" cy="6858000"/>
          </a:xfrm>
          <a:prstGeom prst="rect">
            <a:avLst/>
          </a:prstGeom>
        </p:spPr>
      </p:pic>
      <p:sp>
        <p:nvSpPr>
          <p:cNvPr id="4" name="Title 3"/>
          <p:cNvSpPr>
            <a:spLocks noGrp="1"/>
          </p:cNvSpPr>
          <p:nvPr>
            <p:ph type="title"/>
          </p:nvPr>
        </p:nvSpPr>
        <p:spPr>
          <a:xfrm>
            <a:off x="399328" y="1041030"/>
            <a:ext cx="6977064" cy="2729915"/>
          </a:xfrm>
        </p:spPr>
        <p:txBody>
          <a:bodyPr/>
          <a:lstStyle>
            <a:lvl1pPr>
              <a:defRPr>
                <a:solidFill>
                  <a:srgbClr val="124479"/>
                </a:solidFill>
              </a:defRPr>
            </a:lvl1pPr>
          </a:lstStyle>
          <a:p>
            <a:endParaRPr lang="en-US" dirty="0"/>
          </a:p>
        </p:txBody>
      </p:sp>
      <p:sp>
        <p:nvSpPr>
          <p:cNvPr id="7" name="Text Placeholder 5"/>
          <p:cNvSpPr>
            <a:spLocks noGrp="1"/>
          </p:cNvSpPr>
          <p:nvPr>
            <p:ph type="body" sz="half" idx="13"/>
          </p:nvPr>
        </p:nvSpPr>
        <p:spPr>
          <a:xfrm>
            <a:off x="605153" y="3778474"/>
            <a:ext cx="6564224" cy="594788"/>
          </a:xfrm>
        </p:spPr>
        <p:txBody>
          <a:bodyPr>
            <a:normAutofit/>
          </a:bodyPr>
          <a:lstStyle>
            <a:lvl1pPr marL="0" indent="0" algn="ctr">
              <a:buNone/>
              <a:defRPr sz="2400"/>
            </a:lvl1pPr>
          </a:lstStyle>
          <a:p>
            <a:endParaRPr lang="en-US" dirty="0"/>
          </a:p>
        </p:txBody>
      </p:sp>
      <p:sp>
        <p:nvSpPr>
          <p:cNvPr id="8" name="Text Placeholder 4"/>
          <p:cNvSpPr>
            <a:spLocks noGrp="1"/>
          </p:cNvSpPr>
          <p:nvPr>
            <p:ph type="body" sz="half" idx="2"/>
          </p:nvPr>
        </p:nvSpPr>
        <p:spPr>
          <a:xfrm>
            <a:off x="0" y="4541239"/>
            <a:ext cx="7773339" cy="1421053"/>
          </a:xfrm>
        </p:spPr>
        <p:txBody>
          <a:bodyPr>
            <a:normAutofit/>
          </a:bodyPr>
          <a:lstStyle>
            <a:lvl1pPr marL="0" indent="0" algn="ctr">
              <a:buNone/>
              <a:defRPr sz="2400"/>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3FA61D6-8D55-B049-B859-7A24E84744EB}" type="datetimeFigureOut">
              <a:rPr lang="en-US" smtClean="0"/>
              <a:pPr/>
              <a:t>7/25/2019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68D4737-A93D-784D-BF17-0F71FB5ADD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61" r:id="rId3"/>
    <p:sldLayoutId id="2147483662" r:id="rId4"/>
    <p:sldLayoutId id="2147483651" r:id="rId5"/>
    <p:sldLayoutId id="2147483652" r:id="rId6"/>
    <p:sldLayoutId id="2147483653" r:id="rId7"/>
    <p:sldLayoutId id="2147483654" r:id="rId8"/>
    <p:sldLayoutId id="2147483655" r:id="rId9"/>
    <p:sldLayoutId id="2147483656" r:id="rId10"/>
    <p:sldLayoutId id="2147483657" r:id="rId11"/>
    <p:sldLayoutId id="2147483663" r:id="rId12"/>
    <p:sldLayoutId id="2147483664" r:id="rId13"/>
  </p:sldLayoutIdLst>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personales.unican.es/rodrigma/primer/publicaciones.ht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9800"/>
            <a:ext cx="8229600" cy="1143000"/>
          </a:xfrm>
        </p:spPr>
        <p:txBody>
          <a:bodyPr>
            <a:normAutofit fontScale="90000"/>
          </a:bodyPr>
          <a:lstStyle/>
          <a:p>
            <a:r>
              <a:rPr lang="en-US" dirty="0"/>
              <a:t>Procurement: </a:t>
            </a:r>
            <a:br>
              <a:rPr lang="en-US" dirty="0"/>
            </a:br>
            <a:r>
              <a:rPr lang="en-US" dirty="0"/>
              <a:t>New Directors</a:t>
            </a:r>
          </a:p>
        </p:txBody>
      </p:sp>
      <p:sp>
        <p:nvSpPr>
          <p:cNvPr id="3" name="TextBox 2">
            <a:extLst>
              <a:ext uri="{FF2B5EF4-FFF2-40B4-BE49-F238E27FC236}">
                <a16:creationId xmlns:a16="http://schemas.microsoft.com/office/drawing/2014/main" id="{713DBE0E-779E-4078-9CE8-36D0F71DCD3E}"/>
              </a:ext>
            </a:extLst>
          </p:cNvPr>
          <p:cNvSpPr txBox="1"/>
          <p:nvPr/>
        </p:nvSpPr>
        <p:spPr>
          <a:xfrm>
            <a:off x="3124200" y="4971365"/>
            <a:ext cx="3657600" cy="646331"/>
          </a:xfrm>
          <a:prstGeom prst="rect">
            <a:avLst/>
          </a:prstGeom>
          <a:noFill/>
        </p:spPr>
        <p:txBody>
          <a:bodyPr wrap="square" rtlCol="0">
            <a:spAutoFit/>
          </a:bodyPr>
          <a:lstStyle/>
          <a:p>
            <a:r>
              <a:rPr lang="en-US" dirty="0"/>
              <a:t>Presented by:</a:t>
            </a:r>
          </a:p>
          <a:p>
            <a:r>
              <a:rPr lang="en-US" dirty="0"/>
              <a:t>Matt </a:t>
            </a:r>
            <a:r>
              <a:rPr lang="en-US"/>
              <a:t>Cherry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Micro-Purchases </a:t>
            </a:r>
            <a:br>
              <a:rPr lang="en-US" dirty="0"/>
            </a:br>
            <a:endParaRPr lang="en-US" sz="2000" dirty="0"/>
          </a:p>
        </p:txBody>
      </p:sp>
      <p:sp>
        <p:nvSpPr>
          <p:cNvPr id="3" name="Content Placeholder 2"/>
          <p:cNvSpPr>
            <a:spLocks noGrp="1"/>
          </p:cNvSpPr>
          <p:nvPr>
            <p:ph sz="quarter" idx="13"/>
          </p:nvPr>
        </p:nvSpPr>
        <p:spPr>
          <a:xfrm>
            <a:off x="685330" y="1958053"/>
            <a:ext cx="7772870" cy="2941896"/>
          </a:xfrm>
        </p:spPr>
        <p:txBody>
          <a:bodyPr>
            <a:normAutofit fontScale="25000" lnSpcReduction="20000"/>
          </a:bodyPr>
          <a:lstStyle/>
          <a:p>
            <a:pPr marL="0" indent="0">
              <a:buNone/>
            </a:pPr>
            <a:r>
              <a:rPr lang="en-US" sz="10400" dirty="0">
                <a:solidFill>
                  <a:srgbClr val="124479"/>
                </a:solidFill>
              </a:rPr>
              <a:t>Less than $10,000 or most restrictive threshold </a:t>
            </a:r>
          </a:p>
          <a:p>
            <a:pPr marL="0" indent="0">
              <a:buNone/>
            </a:pPr>
            <a:br>
              <a:rPr lang="en-US" sz="10400" dirty="0"/>
            </a:br>
            <a:endParaRPr lang="en-US" sz="10400" dirty="0"/>
          </a:p>
          <a:p>
            <a:r>
              <a:rPr lang="en-US" sz="10400" dirty="0"/>
              <a:t>Must be distributed equitably among qualified suppliers </a:t>
            </a:r>
          </a:p>
          <a:p>
            <a:r>
              <a:rPr lang="en-US" sz="10400" dirty="0"/>
              <a:t>Expedite lowest-dollar transactions</a:t>
            </a:r>
          </a:p>
          <a:p>
            <a:r>
              <a:rPr lang="en-US" sz="10400" dirty="0"/>
              <a:t> Minimizes administrative burden and cost</a:t>
            </a:r>
          </a:p>
          <a:p>
            <a:endParaRPr lang="en-US" dirty="0"/>
          </a:p>
        </p:txBody>
      </p:sp>
      <p:sp>
        <p:nvSpPr>
          <p:cNvPr id="4" name="TextBox 3">
            <a:extLst>
              <a:ext uri="{FF2B5EF4-FFF2-40B4-BE49-F238E27FC236}">
                <a16:creationId xmlns:a16="http://schemas.microsoft.com/office/drawing/2014/main" id="{60A99F9C-173E-4C85-9F55-9F72695137D3}"/>
              </a:ext>
            </a:extLst>
          </p:cNvPr>
          <p:cNvSpPr txBox="1"/>
          <p:nvPr/>
        </p:nvSpPr>
        <p:spPr>
          <a:xfrm>
            <a:off x="254000" y="6106429"/>
            <a:ext cx="3808071" cy="584775"/>
          </a:xfrm>
          <a:prstGeom prst="rect">
            <a:avLst/>
          </a:prstGeom>
          <a:noFill/>
        </p:spPr>
        <p:txBody>
          <a:bodyPr wrap="square" rtlCol="0">
            <a:spAutoFit/>
          </a:bodyPr>
          <a:lstStyle/>
          <a:p>
            <a:r>
              <a:rPr lang="en-US" sz="1600" i="1" dirty="0">
                <a:latin typeface="Arial" panose="020B0604020202020204" pitchFamily="34" charset="0"/>
                <a:cs typeface="Arial" panose="020B0604020202020204" pitchFamily="34" charset="0"/>
              </a:rPr>
              <a:t>Reference:</a:t>
            </a:r>
          </a:p>
          <a:p>
            <a:r>
              <a:rPr lang="en-US" sz="1600" i="1" dirty="0">
                <a:latin typeface="Arial" panose="020B0604020202020204" pitchFamily="34" charset="0"/>
                <a:cs typeface="Arial" panose="020B0604020202020204" pitchFamily="34" charset="0"/>
              </a:rPr>
              <a:t>2 CFR 200.67</a:t>
            </a:r>
          </a:p>
        </p:txBody>
      </p:sp>
    </p:spTree>
    <p:extLst>
      <p:ext uri="{BB962C8B-B14F-4D97-AF65-F5344CB8AC3E}">
        <p14:creationId xmlns:p14="http://schemas.microsoft.com/office/powerpoint/2010/main" val="1082367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Micro-Purchase P-Card Tips </a:t>
            </a:r>
          </a:p>
        </p:txBody>
      </p:sp>
      <p:sp>
        <p:nvSpPr>
          <p:cNvPr id="3" name="Content Placeholder 7"/>
          <p:cNvSpPr>
            <a:spLocks noGrp="1"/>
          </p:cNvSpPr>
          <p:nvPr>
            <p:ph sz="quarter" idx="13"/>
          </p:nvPr>
        </p:nvSpPr>
        <p:spPr>
          <a:xfrm>
            <a:off x="391885" y="1930905"/>
            <a:ext cx="9175499" cy="4203443"/>
          </a:xfrm>
        </p:spPr>
        <p:txBody>
          <a:bodyPr>
            <a:normAutofit/>
          </a:bodyPr>
          <a:lstStyle/>
          <a:p>
            <a:r>
              <a:rPr lang="en-US" sz="3600" dirty="0"/>
              <a:t>Most restrictive threshold</a:t>
            </a:r>
          </a:p>
          <a:p>
            <a:r>
              <a:rPr lang="en-US" sz="3600" dirty="0"/>
              <a:t>Documented and accessible</a:t>
            </a:r>
          </a:p>
          <a:p>
            <a:r>
              <a:rPr lang="en-US" sz="3600" dirty="0"/>
              <a:t>If the same item exceeds threshold then Small Purchase procedures will need to be followed  </a:t>
            </a:r>
          </a:p>
          <a:p>
            <a:r>
              <a:rPr lang="en-US" sz="3600" dirty="0"/>
              <a:t>Purchase equitably</a:t>
            </a:r>
          </a:p>
          <a:p>
            <a:endParaRPr lang="en-US" sz="1400" dirty="0"/>
          </a:p>
        </p:txBody>
      </p:sp>
    </p:spTree>
    <p:extLst>
      <p:ext uri="{BB962C8B-B14F-4D97-AF65-F5344CB8AC3E}">
        <p14:creationId xmlns:p14="http://schemas.microsoft.com/office/powerpoint/2010/main" val="2881697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F9016-E2F2-4E72-9226-7BAD9E865DE3}"/>
              </a:ext>
            </a:extLst>
          </p:cNvPr>
          <p:cNvSpPr>
            <a:spLocks noGrp="1"/>
          </p:cNvSpPr>
          <p:nvPr>
            <p:ph type="title"/>
          </p:nvPr>
        </p:nvSpPr>
        <p:spPr>
          <a:xfrm>
            <a:off x="406400" y="1318729"/>
            <a:ext cx="8229600" cy="1087219"/>
          </a:xfrm>
        </p:spPr>
        <p:txBody>
          <a:bodyPr>
            <a:normAutofit fontScale="90000"/>
          </a:bodyPr>
          <a:lstStyle/>
          <a:p>
            <a:r>
              <a:rPr lang="en-US" sz="4900" dirty="0"/>
              <a:t>Informal Procurement</a:t>
            </a:r>
            <a:br>
              <a:rPr lang="en-US" sz="4000" dirty="0"/>
            </a:br>
            <a:br>
              <a:rPr lang="en-US" dirty="0"/>
            </a:br>
            <a:endParaRPr lang="en-US" dirty="0"/>
          </a:p>
        </p:txBody>
      </p:sp>
      <p:sp>
        <p:nvSpPr>
          <p:cNvPr id="3" name="Content Placeholder 2">
            <a:extLst>
              <a:ext uri="{FF2B5EF4-FFF2-40B4-BE49-F238E27FC236}">
                <a16:creationId xmlns:a16="http://schemas.microsoft.com/office/drawing/2014/main" id="{18F61239-D87F-4A54-92E0-DBF89AB95944}"/>
              </a:ext>
            </a:extLst>
          </p:cNvPr>
          <p:cNvSpPr>
            <a:spLocks noGrp="1"/>
          </p:cNvSpPr>
          <p:nvPr>
            <p:ph sz="quarter" idx="13"/>
          </p:nvPr>
        </p:nvSpPr>
        <p:spPr>
          <a:xfrm>
            <a:off x="810229" y="1794584"/>
            <a:ext cx="8229600" cy="3744687"/>
          </a:xfrm>
        </p:spPr>
        <p:txBody>
          <a:bodyPr>
            <a:noAutofit/>
          </a:bodyPr>
          <a:lstStyle/>
          <a:p>
            <a:pPr marL="0" lvl="0" indent="0">
              <a:buNone/>
            </a:pPr>
            <a:r>
              <a:rPr lang="en-US" sz="2600" dirty="0">
                <a:solidFill>
                  <a:srgbClr val="124479"/>
                </a:solidFill>
              </a:rPr>
              <a:t>Typically more than $10,000 up to $50,000/$250,000</a:t>
            </a:r>
          </a:p>
          <a:p>
            <a:r>
              <a:rPr lang="en-US" sz="2600" dirty="0"/>
              <a:t>Must compare like items (apples to apples)</a:t>
            </a:r>
          </a:p>
          <a:p>
            <a:pPr lvl="1"/>
            <a:r>
              <a:rPr lang="en-US" sz="2200" dirty="0"/>
              <a:t>This is true for all types of procurement </a:t>
            </a:r>
          </a:p>
          <a:p>
            <a:r>
              <a:rPr lang="en-US" sz="2600" dirty="0"/>
              <a:t>Must be done prior to purchase</a:t>
            </a:r>
          </a:p>
          <a:p>
            <a:r>
              <a:rPr lang="en-US" sz="2600" dirty="0"/>
              <a:t>Must keep records of comparisons </a:t>
            </a:r>
          </a:p>
          <a:p>
            <a:r>
              <a:rPr lang="en-US" sz="2600" dirty="0"/>
              <a:t>Must within the same time period</a:t>
            </a:r>
          </a:p>
          <a:p>
            <a:pPr>
              <a:buFont typeface="Arial" panose="020B0604020202020204" pitchFamily="34" charset="0"/>
              <a:buChar char="•"/>
            </a:pPr>
            <a:r>
              <a:rPr lang="en-US" sz="2400" dirty="0"/>
              <a:t>May do line item OR total value</a:t>
            </a:r>
          </a:p>
          <a:p>
            <a:pPr>
              <a:buFont typeface="Arial" panose="020B0604020202020204" pitchFamily="34" charset="0"/>
              <a:buChar char="•"/>
            </a:pPr>
            <a:r>
              <a:rPr lang="en-US" sz="2400" dirty="0"/>
              <a:t>Must document all quotes obtained</a:t>
            </a:r>
          </a:p>
          <a:p>
            <a:pPr>
              <a:buFont typeface="Arial" panose="020B0604020202020204" pitchFamily="34" charset="0"/>
              <a:buChar char="•"/>
            </a:pPr>
            <a:r>
              <a:rPr lang="en-US" sz="2400" dirty="0"/>
              <a:t>Must purchase lowest in cost</a:t>
            </a:r>
          </a:p>
          <a:p>
            <a:endParaRPr lang="en-US" sz="2600" dirty="0"/>
          </a:p>
        </p:txBody>
      </p:sp>
      <p:sp>
        <p:nvSpPr>
          <p:cNvPr id="4" name="TextBox 3">
            <a:extLst>
              <a:ext uri="{FF2B5EF4-FFF2-40B4-BE49-F238E27FC236}">
                <a16:creationId xmlns:a16="http://schemas.microsoft.com/office/drawing/2014/main" id="{19500828-A3B1-4D18-8D5C-E36587A2B65D}"/>
              </a:ext>
            </a:extLst>
          </p:cNvPr>
          <p:cNvSpPr txBox="1"/>
          <p:nvPr/>
        </p:nvSpPr>
        <p:spPr>
          <a:xfrm>
            <a:off x="406400" y="5983032"/>
            <a:ext cx="2627454" cy="584775"/>
          </a:xfrm>
          <a:prstGeom prst="rect">
            <a:avLst/>
          </a:prstGeom>
          <a:noFill/>
        </p:spPr>
        <p:txBody>
          <a:bodyPr wrap="square" rtlCol="0">
            <a:spAutoFit/>
          </a:bodyPr>
          <a:lstStyle/>
          <a:p>
            <a:r>
              <a:rPr lang="en-US" sz="1600" i="1" dirty="0">
                <a:latin typeface="Arial" panose="020B0604020202020204" pitchFamily="34" charset="0"/>
                <a:cs typeface="Arial" panose="020B0604020202020204" pitchFamily="34" charset="0"/>
              </a:rPr>
              <a:t>Reference:</a:t>
            </a:r>
          </a:p>
          <a:p>
            <a:r>
              <a:rPr lang="en-US" sz="1600" i="1" dirty="0">
                <a:latin typeface="Arial" panose="020B0604020202020204" pitchFamily="34" charset="0"/>
                <a:cs typeface="Arial" panose="020B0604020202020204" pitchFamily="34" charset="0"/>
              </a:rPr>
              <a:t>2 CFR 200.323</a:t>
            </a:r>
          </a:p>
        </p:txBody>
      </p:sp>
    </p:spTree>
    <p:extLst>
      <p:ext uri="{BB962C8B-B14F-4D97-AF65-F5344CB8AC3E}">
        <p14:creationId xmlns:p14="http://schemas.microsoft.com/office/powerpoint/2010/main" val="1251584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Steps for Informal Procurement</a:t>
            </a:r>
          </a:p>
        </p:txBody>
      </p:sp>
      <p:sp>
        <p:nvSpPr>
          <p:cNvPr id="25" name="Text Box 2"/>
          <p:cNvSpPr txBox="1">
            <a:spLocks noChangeArrowheads="1"/>
          </p:cNvSpPr>
          <p:nvPr/>
        </p:nvSpPr>
        <p:spPr bwMode="auto">
          <a:xfrm>
            <a:off x="173927" y="2322182"/>
            <a:ext cx="2362200" cy="646112"/>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defRPr/>
            </a:pPr>
            <a:r>
              <a:rPr lang="en-US" altLang="en-US" sz="1800" dirty="0">
                <a:latin typeface="+mn-lt"/>
                <a:cs typeface="Arial" pitchFamily="34" charset="0"/>
              </a:rPr>
              <a:t>Identify potential vendors</a:t>
            </a:r>
          </a:p>
        </p:txBody>
      </p:sp>
      <p:sp>
        <p:nvSpPr>
          <p:cNvPr id="26" name="Text Box 3"/>
          <p:cNvSpPr txBox="1">
            <a:spLocks noChangeArrowheads="1"/>
          </p:cNvSpPr>
          <p:nvPr/>
        </p:nvSpPr>
        <p:spPr bwMode="auto">
          <a:xfrm>
            <a:off x="3626567" y="2474497"/>
            <a:ext cx="1600200" cy="36830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defRPr/>
            </a:pPr>
            <a:r>
              <a:rPr lang="en-US" altLang="en-US" sz="1800" dirty="0">
                <a:latin typeface="+mn-lt"/>
                <a:cs typeface="Arial" pitchFamily="34" charset="0"/>
              </a:rPr>
              <a:t>Solicit bids</a:t>
            </a:r>
          </a:p>
        </p:txBody>
      </p:sp>
      <p:sp>
        <p:nvSpPr>
          <p:cNvPr id="27" name="Text Box 4"/>
          <p:cNvSpPr txBox="1">
            <a:spLocks noChangeArrowheads="1"/>
          </p:cNvSpPr>
          <p:nvPr/>
        </p:nvSpPr>
        <p:spPr bwMode="auto">
          <a:xfrm>
            <a:off x="6262533" y="2141871"/>
            <a:ext cx="2362200" cy="92233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defRPr/>
            </a:pPr>
            <a:r>
              <a:rPr lang="en-US" altLang="en-US" sz="1800" dirty="0">
                <a:latin typeface="+mn-lt"/>
                <a:cs typeface="Arial" pitchFamily="34" charset="0"/>
              </a:rPr>
              <a:t>Determine the lowest, most responsive, responsible bidder</a:t>
            </a:r>
          </a:p>
        </p:txBody>
      </p:sp>
      <p:sp>
        <p:nvSpPr>
          <p:cNvPr id="28" name="Text Box 5"/>
          <p:cNvSpPr txBox="1">
            <a:spLocks noChangeArrowheads="1"/>
          </p:cNvSpPr>
          <p:nvPr/>
        </p:nvSpPr>
        <p:spPr bwMode="auto">
          <a:xfrm>
            <a:off x="6248400" y="4115316"/>
            <a:ext cx="2341562" cy="92233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defRPr/>
            </a:pPr>
            <a:r>
              <a:rPr lang="en-US" altLang="en-US" sz="1800" dirty="0">
                <a:latin typeface="+mn-lt"/>
                <a:cs typeface="Arial" pitchFamily="34" charset="0"/>
              </a:rPr>
              <a:t>Inform companies of final decision and award the contract</a:t>
            </a:r>
          </a:p>
        </p:txBody>
      </p:sp>
      <p:sp>
        <p:nvSpPr>
          <p:cNvPr id="29" name="Text Box 6"/>
          <p:cNvSpPr txBox="1">
            <a:spLocks noChangeArrowheads="1"/>
          </p:cNvSpPr>
          <p:nvPr/>
        </p:nvSpPr>
        <p:spPr bwMode="auto">
          <a:xfrm>
            <a:off x="3863181" y="4233585"/>
            <a:ext cx="1295400" cy="64770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defRPr/>
            </a:pPr>
            <a:r>
              <a:rPr lang="en-US" altLang="en-US" sz="1800" dirty="0">
                <a:latin typeface="+mn-lt"/>
                <a:cs typeface="Arial" pitchFamily="34" charset="0"/>
              </a:rPr>
              <a:t>Write the contract</a:t>
            </a:r>
          </a:p>
        </p:txBody>
      </p:sp>
      <p:sp>
        <p:nvSpPr>
          <p:cNvPr id="30" name="Text Box 7"/>
          <p:cNvSpPr txBox="1">
            <a:spLocks noChangeArrowheads="1"/>
          </p:cNvSpPr>
          <p:nvPr/>
        </p:nvSpPr>
        <p:spPr bwMode="auto">
          <a:xfrm>
            <a:off x="412749" y="3932975"/>
            <a:ext cx="2514600" cy="120015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defRPr/>
            </a:pPr>
            <a:r>
              <a:rPr lang="en-US" altLang="en-US" sz="1800" dirty="0">
                <a:latin typeface="+mn-lt"/>
                <a:cs typeface="Arial" pitchFamily="34" charset="0"/>
              </a:rPr>
              <a:t>If applicable, submit final signed contract and required documents to FDACS</a:t>
            </a:r>
          </a:p>
        </p:txBody>
      </p:sp>
      <p:sp>
        <p:nvSpPr>
          <p:cNvPr id="31" name="Text Box 8"/>
          <p:cNvSpPr txBox="1">
            <a:spLocks noChangeArrowheads="1"/>
          </p:cNvSpPr>
          <p:nvPr/>
        </p:nvSpPr>
        <p:spPr bwMode="auto">
          <a:xfrm>
            <a:off x="2781300" y="5392182"/>
            <a:ext cx="3352800" cy="120015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defRPr/>
            </a:pPr>
            <a:r>
              <a:rPr lang="en-US" altLang="en-US" sz="1800" dirty="0">
                <a:latin typeface="+mn-lt"/>
                <a:cs typeface="Arial" pitchFamily="34" charset="0"/>
              </a:rPr>
              <a:t>Retain contract, quote documentation, and required documents for five years plus current year</a:t>
            </a:r>
          </a:p>
        </p:txBody>
      </p:sp>
      <p:sp>
        <p:nvSpPr>
          <p:cNvPr id="32" name="AutoShape 9"/>
          <p:cNvSpPr>
            <a:spLocks noChangeArrowheads="1"/>
          </p:cNvSpPr>
          <p:nvPr/>
        </p:nvSpPr>
        <p:spPr bwMode="auto">
          <a:xfrm>
            <a:off x="2790960" y="2492838"/>
            <a:ext cx="685800" cy="304800"/>
          </a:xfrm>
          <a:prstGeom prst="rightArrow">
            <a:avLst>
              <a:gd name="adj1" fmla="val 50000"/>
              <a:gd name="adj2" fmla="val 56250"/>
            </a:avLst>
          </a:prstGeom>
          <a:solidFill>
            <a:srgbClr val="EFC402"/>
          </a:solidFill>
          <a:ln w="12700" cap="sq">
            <a:solidFill>
              <a:srgbClr val="00427A"/>
            </a:solidFill>
            <a:miter lim="800000"/>
            <a:headEnd type="none" w="sm" len="sm"/>
            <a:tailEnd type="none" w="sm" len="sm"/>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dirty="0">
              <a:latin typeface="+mn-lt"/>
            </a:endParaRPr>
          </a:p>
        </p:txBody>
      </p:sp>
      <p:sp>
        <p:nvSpPr>
          <p:cNvPr id="33" name="AutoShape 9"/>
          <p:cNvSpPr>
            <a:spLocks noChangeArrowheads="1"/>
          </p:cNvSpPr>
          <p:nvPr/>
        </p:nvSpPr>
        <p:spPr bwMode="auto">
          <a:xfrm>
            <a:off x="5418988" y="2522390"/>
            <a:ext cx="693738" cy="304800"/>
          </a:xfrm>
          <a:prstGeom prst="rightArrow">
            <a:avLst>
              <a:gd name="adj1" fmla="val 50000"/>
              <a:gd name="adj2" fmla="val 56279"/>
            </a:avLst>
          </a:prstGeom>
          <a:solidFill>
            <a:srgbClr val="EFC402"/>
          </a:solidFill>
          <a:ln w="12700" cap="sq">
            <a:solidFill>
              <a:srgbClr val="00427A"/>
            </a:solidFill>
            <a:miter lim="800000"/>
            <a:headEnd type="none" w="sm" len="sm"/>
            <a:tailEnd type="none" w="sm" len="sm"/>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dirty="0">
              <a:latin typeface="+mn-lt"/>
            </a:endParaRPr>
          </a:p>
        </p:txBody>
      </p:sp>
      <p:sp>
        <p:nvSpPr>
          <p:cNvPr id="34" name="AutoShape 9"/>
          <p:cNvSpPr>
            <a:spLocks noChangeArrowheads="1"/>
          </p:cNvSpPr>
          <p:nvPr/>
        </p:nvSpPr>
        <p:spPr bwMode="auto">
          <a:xfrm rot="5400000">
            <a:off x="7098914" y="3419900"/>
            <a:ext cx="666750" cy="339725"/>
          </a:xfrm>
          <a:prstGeom prst="rightArrow">
            <a:avLst>
              <a:gd name="adj1" fmla="val 50000"/>
              <a:gd name="adj2" fmla="val 56171"/>
            </a:avLst>
          </a:prstGeom>
          <a:solidFill>
            <a:srgbClr val="EFC402"/>
          </a:solidFill>
          <a:ln w="12700" cap="sq">
            <a:solidFill>
              <a:srgbClr val="00427A"/>
            </a:solidFill>
            <a:miter lim="800000"/>
            <a:headEnd type="none" w="sm" len="sm"/>
            <a:tailEnd type="none" w="sm" len="sm"/>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dirty="0">
              <a:latin typeface="+mn-lt"/>
            </a:endParaRPr>
          </a:p>
        </p:txBody>
      </p:sp>
      <p:sp>
        <p:nvSpPr>
          <p:cNvPr id="35" name="AutoShape 9"/>
          <p:cNvSpPr>
            <a:spLocks noChangeArrowheads="1"/>
          </p:cNvSpPr>
          <p:nvPr/>
        </p:nvSpPr>
        <p:spPr bwMode="auto">
          <a:xfrm rot="10800000">
            <a:off x="5334000" y="4424085"/>
            <a:ext cx="685800" cy="304800"/>
          </a:xfrm>
          <a:prstGeom prst="rightArrow">
            <a:avLst>
              <a:gd name="adj1" fmla="val 50000"/>
              <a:gd name="adj2" fmla="val 56250"/>
            </a:avLst>
          </a:prstGeom>
          <a:solidFill>
            <a:srgbClr val="EFC402"/>
          </a:solidFill>
          <a:ln w="12700" cap="sq">
            <a:solidFill>
              <a:srgbClr val="00427A"/>
            </a:solidFill>
            <a:miter lim="800000"/>
            <a:headEnd type="none" w="sm" len="sm"/>
            <a:tailEnd type="none" w="sm" len="sm"/>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dirty="0">
              <a:latin typeface="+mn-lt"/>
            </a:endParaRPr>
          </a:p>
        </p:txBody>
      </p:sp>
      <p:sp>
        <p:nvSpPr>
          <p:cNvPr id="36" name="AutoShape 9"/>
          <p:cNvSpPr>
            <a:spLocks noChangeArrowheads="1"/>
          </p:cNvSpPr>
          <p:nvPr/>
        </p:nvSpPr>
        <p:spPr bwMode="auto">
          <a:xfrm rot="10800000">
            <a:off x="3019918" y="4424085"/>
            <a:ext cx="685800" cy="304800"/>
          </a:xfrm>
          <a:prstGeom prst="rightArrow">
            <a:avLst>
              <a:gd name="adj1" fmla="val 50000"/>
              <a:gd name="adj2" fmla="val 56250"/>
            </a:avLst>
          </a:prstGeom>
          <a:solidFill>
            <a:srgbClr val="EFC402"/>
          </a:solidFill>
          <a:ln w="12700" cap="sq">
            <a:solidFill>
              <a:srgbClr val="00427A"/>
            </a:solidFill>
            <a:miter lim="800000"/>
            <a:headEnd type="none" w="sm" len="sm"/>
            <a:tailEnd type="none" w="sm" len="sm"/>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dirty="0">
              <a:latin typeface="+mn-lt"/>
            </a:endParaRPr>
          </a:p>
        </p:txBody>
      </p:sp>
      <p:sp>
        <p:nvSpPr>
          <p:cNvPr id="37" name="AutoShape 13"/>
          <p:cNvSpPr>
            <a:spLocks noChangeArrowheads="1"/>
          </p:cNvSpPr>
          <p:nvPr/>
        </p:nvSpPr>
        <p:spPr bwMode="auto">
          <a:xfrm rot="5400000">
            <a:off x="1636712" y="5616499"/>
            <a:ext cx="676275"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EFC402"/>
          </a:solidFill>
          <a:ln w="12700" cap="sq">
            <a:solidFill>
              <a:srgbClr val="00427A"/>
            </a:solidFill>
            <a:miter lim="800000"/>
            <a:headEnd type="none" w="sm" len="sm"/>
            <a:tailEnd type="none" w="sm" len="sm"/>
          </a:ln>
        </p:spPr>
        <p:txBody>
          <a:bodyPr wrap="none" anchor="ctr"/>
          <a:lstStyle/>
          <a:p>
            <a:pPr eaLnBrk="1" hangingPunct="1">
              <a:defRPr/>
            </a:pPr>
            <a:endParaRPr lang="en-US" dirty="0">
              <a:latin typeface="+mn-lt"/>
            </a:endParaRPr>
          </a:p>
        </p:txBody>
      </p:sp>
    </p:spTree>
    <p:extLst>
      <p:ext uri="{BB962C8B-B14F-4D97-AF65-F5344CB8AC3E}">
        <p14:creationId xmlns:p14="http://schemas.microsoft.com/office/powerpoint/2010/main" val="2474866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725005"/>
            <a:ext cx="7773338" cy="1170879"/>
          </a:xfrm>
        </p:spPr>
        <p:txBody>
          <a:bodyPr>
            <a:normAutofit fontScale="90000"/>
          </a:bodyPr>
          <a:lstStyle/>
          <a:p>
            <a:r>
              <a:rPr lang="en-US" sz="4900" dirty="0"/>
              <a:t>Formal Procurement </a:t>
            </a:r>
            <a:br>
              <a:rPr lang="en-US" dirty="0"/>
            </a:br>
            <a:endParaRPr lang="en-US" sz="2200" dirty="0"/>
          </a:p>
        </p:txBody>
      </p:sp>
      <p:sp>
        <p:nvSpPr>
          <p:cNvPr id="3" name="Content Placeholder 2"/>
          <p:cNvSpPr>
            <a:spLocks noGrp="1"/>
          </p:cNvSpPr>
          <p:nvPr>
            <p:ph sz="quarter" idx="13"/>
          </p:nvPr>
        </p:nvSpPr>
        <p:spPr>
          <a:xfrm>
            <a:off x="509286" y="1750741"/>
            <a:ext cx="8403220" cy="4163922"/>
          </a:xfrm>
        </p:spPr>
        <p:txBody>
          <a:bodyPr>
            <a:normAutofit/>
          </a:bodyPr>
          <a:lstStyle/>
          <a:p>
            <a:pPr marL="0" indent="0">
              <a:buNone/>
            </a:pPr>
            <a:r>
              <a:rPr lang="en-US" sz="2600" dirty="0">
                <a:solidFill>
                  <a:srgbClr val="124479"/>
                </a:solidFill>
              </a:rPr>
              <a:t>Typically more than $50,000/$250,000 or most restrictive threshold. </a:t>
            </a:r>
          </a:p>
          <a:p>
            <a:pPr marL="0" indent="0">
              <a:buNone/>
            </a:pPr>
            <a:endParaRPr lang="en-US" sz="2600" dirty="0">
              <a:solidFill>
                <a:srgbClr val="961E60"/>
              </a:solidFill>
              <a:latin typeface="+mn-lt"/>
            </a:endParaRPr>
          </a:p>
          <a:p>
            <a:r>
              <a:rPr lang="en-US" sz="2600" dirty="0"/>
              <a:t>Know solicitation procedures </a:t>
            </a:r>
          </a:p>
          <a:p>
            <a:pPr>
              <a:buFont typeface="Arial" panose="020B0604020202020204" pitchFamily="34" charset="0"/>
              <a:buChar char="•"/>
            </a:pPr>
            <a:r>
              <a:rPr lang="en-US" sz="2800" dirty="0"/>
              <a:t>May do line item </a:t>
            </a:r>
            <a:r>
              <a:rPr lang="en-US" sz="2800" u="sng" dirty="0"/>
              <a:t>or</a:t>
            </a:r>
            <a:r>
              <a:rPr lang="en-US" sz="2800" dirty="0"/>
              <a:t> total value</a:t>
            </a:r>
          </a:p>
          <a:p>
            <a:r>
              <a:rPr lang="en-US" sz="2600" dirty="0"/>
              <a:t>ITB and RFP</a:t>
            </a:r>
          </a:p>
          <a:p>
            <a:endParaRPr lang="en-US" sz="3200" dirty="0"/>
          </a:p>
          <a:p>
            <a:endParaRPr lang="en-US" dirty="0"/>
          </a:p>
        </p:txBody>
      </p:sp>
      <p:sp>
        <p:nvSpPr>
          <p:cNvPr id="4" name="TextBox 3">
            <a:extLst>
              <a:ext uri="{FF2B5EF4-FFF2-40B4-BE49-F238E27FC236}">
                <a16:creationId xmlns:a16="http://schemas.microsoft.com/office/drawing/2014/main" id="{64185A2F-ACDB-468C-98C3-7641CF46E449}"/>
              </a:ext>
            </a:extLst>
          </p:cNvPr>
          <p:cNvSpPr txBox="1"/>
          <p:nvPr/>
        </p:nvSpPr>
        <p:spPr>
          <a:xfrm>
            <a:off x="335666" y="5942472"/>
            <a:ext cx="3877519" cy="830997"/>
          </a:xfrm>
          <a:prstGeom prst="rect">
            <a:avLst/>
          </a:prstGeom>
          <a:noFill/>
        </p:spPr>
        <p:txBody>
          <a:bodyPr wrap="square" rtlCol="0">
            <a:spAutoFit/>
          </a:bodyPr>
          <a:lstStyle/>
          <a:p>
            <a:r>
              <a:rPr lang="en-US" altLang="en-US" sz="1600" i="1" dirty="0">
                <a:latin typeface="Arial" panose="020B0604020202020204" pitchFamily="34" charset="0"/>
                <a:ea typeface="Adobe Fangsong Std R"/>
                <a:cs typeface="Arial" panose="020B0604020202020204" pitchFamily="34" charset="0"/>
              </a:rPr>
              <a:t>Reference:</a:t>
            </a:r>
          </a:p>
          <a:p>
            <a:r>
              <a:rPr lang="en-US" altLang="en-US" sz="1600" i="1" dirty="0">
                <a:latin typeface="Arial" panose="020B0604020202020204" pitchFamily="34" charset="0"/>
                <a:ea typeface="Adobe Fangsong Std R"/>
                <a:cs typeface="Arial" panose="020B0604020202020204" pitchFamily="34" charset="0"/>
              </a:rPr>
              <a:t>2 CFR 200.320 </a:t>
            </a:r>
          </a:p>
          <a:p>
            <a:r>
              <a:rPr lang="en-US" altLang="en-US" sz="1600" i="1" dirty="0">
                <a:latin typeface="Arial" panose="020B0604020202020204" pitchFamily="34" charset="0"/>
                <a:ea typeface="Adobe Fangsong Std R"/>
                <a:cs typeface="Arial" panose="020B0604020202020204" pitchFamily="34" charset="0"/>
              </a:rPr>
              <a:t>2 CFR 200.323</a:t>
            </a:r>
            <a:endParaRPr lang="en-US"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9210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Selecting Contract Type</a:t>
            </a:r>
          </a:p>
        </p:txBody>
      </p:sp>
      <p:sp>
        <p:nvSpPr>
          <p:cNvPr id="5" name="Content Placeholder 4"/>
          <p:cNvSpPr>
            <a:spLocks noGrp="1"/>
          </p:cNvSpPr>
          <p:nvPr>
            <p:ph sz="quarter" idx="13"/>
          </p:nvPr>
        </p:nvSpPr>
        <p:spPr>
          <a:xfrm>
            <a:off x="1703204" y="2190113"/>
            <a:ext cx="7772870" cy="3424107"/>
          </a:xfrm>
        </p:spPr>
        <p:txBody>
          <a:bodyPr/>
          <a:lstStyle/>
          <a:p>
            <a:pPr marL="0" indent="0">
              <a:buNone/>
            </a:pPr>
            <a:endParaRPr lang="en-US" sz="3600" dirty="0"/>
          </a:p>
          <a:p>
            <a:r>
              <a:rPr lang="en-US" sz="3600" dirty="0"/>
              <a:t>ITB-Invitation to Bid</a:t>
            </a:r>
          </a:p>
          <a:p>
            <a:endParaRPr lang="en-US" sz="3600" dirty="0"/>
          </a:p>
          <a:p>
            <a:r>
              <a:rPr lang="en-US" sz="3600" dirty="0"/>
              <a:t>RFP-Request for Proposal</a:t>
            </a:r>
          </a:p>
          <a:p>
            <a:endParaRPr lang="en-US" dirty="0"/>
          </a:p>
        </p:txBody>
      </p:sp>
    </p:spTree>
    <p:extLst>
      <p:ext uri="{BB962C8B-B14F-4D97-AF65-F5344CB8AC3E}">
        <p14:creationId xmlns:p14="http://schemas.microsoft.com/office/powerpoint/2010/main" val="2349738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144966"/>
            <a:ext cx="6874736" cy="780585"/>
          </a:xfrm>
        </p:spPr>
        <p:txBody>
          <a:bodyPr/>
          <a:lstStyle/>
          <a:p>
            <a:r>
              <a:rPr lang="en-US" dirty="0"/>
              <a:t>Steps for Competitive Bids</a:t>
            </a:r>
          </a:p>
        </p:txBody>
      </p:sp>
      <p:sp>
        <p:nvSpPr>
          <p:cNvPr id="8" name="Text Box 2"/>
          <p:cNvSpPr txBox="1">
            <a:spLocks noChangeArrowheads="1"/>
          </p:cNvSpPr>
          <p:nvPr/>
        </p:nvSpPr>
        <p:spPr bwMode="auto">
          <a:xfrm>
            <a:off x="1371600" y="1830388"/>
            <a:ext cx="1566861" cy="64633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defRPr/>
            </a:pPr>
            <a:r>
              <a:rPr lang="en-US" altLang="en-US" sz="1800" dirty="0">
                <a:latin typeface="+mn-lt"/>
                <a:cs typeface="Arial" pitchFamily="34" charset="0"/>
              </a:rPr>
              <a:t>Prepare an </a:t>
            </a:r>
            <a:r>
              <a:rPr lang="en-US" altLang="en-US" sz="1800" b="1" dirty="0">
                <a:latin typeface="+mn-lt"/>
                <a:cs typeface="Arial" pitchFamily="34" charset="0"/>
              </a:rPr>
              <a:t>IFB/RFP</a:t>
            </a:r>
          </a:p>
        </p:txBody>
      </p:sp>
      <p:sp>
        <p:nvSpPr>
          <p:cNvPr id="9" name="Text Box 3"/>
          <p:cNvSpPr txBox="1">
            <a:spLocks noChangeArrowheads="1"/>
          </p:cNvSpPr>
          <p:nvPr/>
        </p:nvSpPr>
        <p:spPr bwMode="auto">
          <a:xfrm>
            <a:off x="3847056" y="1496587"/>
            <a:ext cx="2759075" cy="120015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defRPr/>
            </a:pPr>
            <a:r>
              <a:rPr lang="en-US" altLang="en-US" sz="1800" dirty="0">
                <a:latin typeface="+mn-lt"/>
                <a:cs typeface="Arial" pitchFamily="34" charset="0"/>
              </a:rPr>
              <a:t>Publicly announce and advertise the IFB/RFP at least 14 calendar days prior to bid opening</a:t>
            </a:r>
          </a:p>
        </p:txBody>
      </p:sp>
      <p:sp>
        <p:nvSpPr>
          <p:cNvPr id="10" name="AutoShape 9"/>
          <p:cNvSpPr>
            <a:spLocks noChangeArrowheads="1"/>
          </p:cNvSpPr>
          <p:nvPr/>
        </p:nvSpPr>
        <p:spPr bwMode="auto">
          <a:xfrm>
            <a:off x="3071312" y="1875283"/>
            <a:ext cx="685800" cy="304800"/>
          </a:xfrm>
          <a:prstGeom prst="rightArrow">
            <a:avLst>
              <a:gd name="adj1" fmla="val 50000"/>
              <a:gd name="adj2" fmla="val 56250"/>
            </a:avLst>
          </a:prstGeom>
          <a:solidFill>
            <a:srgbClr val="F47421"/>
          </a:solidFill>
          <a:ln w="12700" cap="sq">
            <a:solidFill>
              <a:srgbClr val="F47421"/>
            </a:solidFill>
            <a:miter lim="800000"/>
            <a:headEnd type="none" w="sm" len="sm"/>
            <a:tailEnd type="none" w="sm" len="sm"/>
          </a:ln>
        </p:spPr>
        <p:txBody>
          <a:bodyPr wrap="none" anchor="ctr"/>
          <a:lstStyle/>
          <a:p>
            <a:pPr eaLnBrk="1" hangingPunct="1">
              <a:defRPr/>
            </a:pPr>
            <a:endParaRPr lang="en-US" sz="1600" dirty="0">
              <a:solidFill>
                <a:schemeClr val="accent6">
                  <a:lumMod val="75000"/>
                </a:schemeClr>
              </a:solidFill>
              <a:latin typeface="+mn-lt"/>
            </a:endParaRPr>
          </a:p>
        </p:txBody>
      </p:sp>
      <p:sp>
        <p:nvSpPr>
          <p:cNvPr id="11" name="Text Box 4"/>
          <p:cNvSpPr txBox="1">
            <a:spLocks noChangeArrowheads="1"/>
          </p:cNvSpPr>
          <p:nvPr/>
        </p:nvSpPr>
        <p:spPr bwMode="auto">
          <a:xfrm>
            <a:off x="7471819" y="1692275"/>
            <a:ext cx="1524000" cy="64611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defRPr/>
            </a:pPr>
            <a:r>
              <a:rPr lang="en-US" altLang="en-US" sz="1800" dirty="0">
                <a:latin typeface="+mn-lt"/>
                <a:cs typeface="Arial" pitchFamily="34" charset="0"/>
              </a:rPr>
              <a:t>Publicly open all bids</a:t>
            </a:r>
          </a:p>
        </p:txBody>
      </p:sp>
      <p:sp>
        <p:nvSpPr>
          <p:cNvPr id="12" name="Text Box 5"/>
          <p:cNvSpPr txBox="1">
            <a:spLocks noChangeArrowheads="1"/>
          </p:cNvSpPr>
          <p:nvPr/>
        </p:nvSpPr>
        <p:spPr bwMode="auto">
          <a:xfrm>
            <a:off x="7026276" y="3232150"/>
            <a:ext cx="1969544" cy="1200329"/>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defRPr/>
            </a:pPr>
            <a:r>
              <a:rPr lang="en-US" altLang="en-US" sz="1800" dirty="0">
                <a:latin typeface="+mn-lt"/>
                <a:cs typeface="Arial" pitchFamily="34" charset="0"/>
              </a:rPr>
              <a:t>Hold pre-proposal conference if specified in the IFB/RFP</a:t>
            </a:r>
          </a:p>
        </p:txBody>
      </p:sp>
      <p:sp>
        <p:nvSpPr>
          <p:cNvPr id="13" name="Text Box 5"/>
          <p:cNvSpPr txBox="1">
            <a:spLocks noChangeArrowheads="1"/>
          </p:cNvSpPr>
          <p:nvPr/>
        </p:nvSpPr>
        <p:spPr bwMode="auto">
          <a:xfrm>
            <a:off x="3429000" y="3094038"/>
            <a:ext cx="2651122" cy="1754326"/>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defRPr/>
            </a:pPr>
            <a:r>
              <a:rPr lang="en-US" altLang="en-US" sz="1800" dirty="0">
                <a:latin typeface="+mn-lt"/>
                <a:cs typeface="Arial" pitchFamily="34" charset="0"/>
              </a:rPr>
              <a:t>If vended meals, submit for approval to FDACS copies of all bids received along with the sponsor’s recommendation of contract award</a:t>
            </a:r>
          </a:p>
        </p:txBody>
      </p:sp>
      <p:sp>
        <p:nvSpPr>
          <p:cNvPr id="14" name="Text Box 6"/>
          <p:cNvSpPr txBox="1">
            <a:spLocks noChangeArrowheads="1"/>
          </p:cNvSpPr>
          <p:nvPr/>
        </p:nvSpPr>
        <p:spPr bwMode="auto">
          <a:xfrm>
            <a:off x="1242661" y="3490160"/>
            <a:ext cx="1338263" cy="646112"/>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defRPr/>
            </a:pPr>
            <a:r>
              <a:rPr lang="en-US" altLang="en-US" sz="1800" dirty="0">
                <a:latin typeface="+mn-lt"/>
                <a:cs typeface="Arial" pitchFamily="34" charset="0"/>
              </a:rPr>
              <a:t>Award the contract </a:t>
            </a:r>
          </a:p>
        </p:txBody>
      </p:sp>
      <p:sp>
        <p:nvSpPr>
          <p:cNvPr id="15" name="Text Box 7"/>
          <p:cNvSpPr txBox="1">
            <a:spLocks noChangeArrowheads="1"/>
          </p:cNvSpPr>
          <p:nvPr/>
        </p:nvSpPr>
        <p:spPr bwMode="auto">
          <a:xfrm>
            <a:off x="1740129" y="5408231"/>
            <a:ext cx="2396663" cy="1200329"/>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defRPr/>
            </a:pPr>
            <a:r>
              <a:rPr lang="en-US" altLang="en-US" sz="1800" dirty="0">
                <a:latin typeface="+mn-lt"/>
                <a:cs typeface="Arial" pitchFamily="34" charset="0"/>
              </a:rPr>
              <a:t>If vended meals, submit final signed contract and required documents to FDACS</a:t>
            </a:r>
          </a:p>
        </p:txBody>
      </p:sp>
      <p:sp>
        <p:nvSpPr>
          <p:cNvPr id="16" name="Text Box 8"/>
          <p:cNvSpPr txBox="1">
            <a:spLocks noChangeArrowheads="1"/>
          </p:cNvSpPr>
          <p:nvPr/>
        </p:nvSpPr>
        <p:spPr bwMode="auto">
          <a:xfrm>
            <a:off x="5921298" y="5416729"/>
            <a:ext cx="3074521" cy="1200329"/>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defRPr/>
            </a:pPr>
            <a:r>
              <a:rPr lang="en-US" altLang="en-US" sz="1800" dirty="0">
                <a:latin typeface="+mn-lt"/>
                <a:cs typeface="Arial" pitchFamily="34" charset="0"/>
              </a:rPr>
              <a:t>Retain contract, bid documentation, and required documents for five years plus the current year</a:t>
            </a:r>
          </a:p>
        </p:txBody>
      </p:sp>
      <p:sp>
        <p:nvSpPr>
          <p:cNvPr id="17" name="AutoShape 9"/>
          <p:cNvSpPr>
            <a:spLocks noChangeArrowheads="1"/>
          </p:cNvSpPr>
          <p:nvPr/>
        </p:nvSpPr>
        <p:spPr bwMode="auto">
          <a:xfrm>
            <a:off x="6696075" y="1880665"/>
            <a:ext cx="685800" cy="304800"/>
          </a:xfrm>
          <a:prstGeom prst="rightArrow">
            <a:avLst>
              <a:gd name="adj1" fmla="val 50000"/>
              <a:gd name="adj2" fmla="val 56250"/>
            </a:avLst>
          </a:prstGeom>
          <a:solidFill>
            <a:srgbClr val="F47421"/>
          </a:solidFill>
          <a:ln w="12700" cap="sq">
            <a:solidFill>
              <a:srgbClr val="F47421"/>
            </a:solidFill>
            <a:miter lim="800000"/>
            <a:headEnd type="none" w="sm" len="sm"/>
            <a:tailEnd type="none" w="sm" len="sm"/>
          </a:ln>
        </p:spPr>
        <p:txBody>
          <a:bodyPr wrap="none" anchor="ctr"/>
          <a:lstStyle/>
          <a:p>
            <a:pPr eaLnBrk="1" hangingPunct="1">
              <a:defRPr/>
            </a:pPr>
            <a:endParaRPr lang="en-US" sz="1600" dirty="0">
              <a:latin typeface="+mn-lt"/>
            </a:endParaRPr>
          </a:p>
        </p:txBody>
      </p:sp>
      <p:sp>
        <p:nvSpPr>
          <p:cNvPr id="18" name="AutoShape 9"/>
          <p:cNvSpPr>
            <a:spLocks noChangeArrowheads="1"/>
          </p:cNvSpPr>
          <p:nvPr/>
        </p:nvSpPr>
        <p:spPr bwMode="auto">
          <a:xfrm rot="5400000">
            <a:off x="7864204" y="2632869"/>
            <a:ext cx="598487" cy="304800"/>
          </a:xfrm>
          <a:prstGeom prst="rightArrow">
            <a:avLst>
              <a:gd name="adj1" fmla="val 50000"/>
              <a:gd name="adj2" fmla="val 56250"/>
            </a:avLst>
          </a:prstGeom>
          <a:solidFill>
            <a:srgbClr val="F47421"/>
          </a:solidFill>
          <a:ln w="12700" cap="sq">
            <a:solidFill>
              <a:srgbClr val="F47421"/>
            </a:solidFill>
            <a:miter lim="800000"/>
            <a:headEnd type="none" w="sm" len="sm"/>
            <a:tailEnd type="none" w="sm" len="sm"/>
          </a:ln>
        </p:spPr>
        <p:txBody>
          <a:bodyPr wrap="none" anchor="ctr"/>
          <a:lstStyle/>
          <a:p>
            <a:pPr eaLnBrk="1" hangingPunct="1">
              <a:defRPr/>
            </a:pPr>
            <a:endParaRPr lang="en-US" sz="1600" dirty="0">
              <a:latin typeface="+mn-lt"/>
            </a:endParaRPr>
          </a:p>
        </p:txBody>
      </p:sp>
      <p:sp>
        <p:nvSpPr>
          <p:cNvPr id="19" name="AutoShape 9"/>
          <p:cNvSpPr>
            <a:spLocks noChangeArrowheads="1"/>
          </p:cNvSpPr>
          <p:nvPr/>
        </p:nvSpPr>
        <p:spPr bwMode="auto">
          <a:xfrm rot="10800000">
            <a:off x="6210300" y="3693319"/>
            <a:ext cx="685800" cy="304800"/>
          </a:xfrm>
          <a:prstGeom prst="rightArrow">
            <a:avLst>
              <a:gd name="adj1" fmla="val 50000"/>
              <a:gd name="adj2" fmla="val 56250"/>
            </a:avLst>
          </a:prstGeom>
          <a:solidFill>
            <a:srgbClr val="F47421"/>
          </a:solidFill>
          <a:ln w="12700" cap="sq">
            <a:solidFill>
              <a:srgbClr val="F47421"/>
            </a:solidFill>
            <a:miter lim="800000"/>
            <a:headEnd type="none" w="sm" len="sm"/>
            <a:tailEnd type="none" w="sm" len="sm"/>
          </a:ln>
        </p:spPr>
        <p:txBody>
          <a:bodyPr wrap="none" anchor="ctr"/>
          <a:lstStyle/>
          <a:p>
            <a:pPr eaLnBrk="1" hangingPunct="1">
              <a:defRPr/>
            </a:pPr>
            <a:endParaRPr lang="en-US" sz="1600" dirty="0">
              <a:latin typeface="+mn-lt"/>
            </a:endParaRPr>
          </a:p>
        </p:txBody>
      </p:sp>
      <p:sp>
        <p:nvSpPr>
          <p:cNvPr id="20" name="AutoShape 9"/>
          <p:cNvSpPr>
            <a:spLocks noChangeArrowheads="1"/>
          </p:cNvSpPr>
          <p:nvPr/>
        </p:nvSpPr>
        <p:spPr bwMode="auto">
          <a:xfrm rot="10800000">
            <a:off x="2678112" y="3693319"/>
            <a:ext cx="685800" cy="304800"/>
          </a:xfrm>
          <a:prstGeom prst="rightArrow">
            <a:avLst>
              <a:gd name="adj1" fmla="val 50000"/>
              <a:gd name="adj2" fmla="val 56250"/>
            </a:avLst>
          </a:prstGeom>
          <a:solidFill>
            <a:srgbClr val="F47421"/>
          </a:solidFill>
          <a:ln w="12700" cap="sq">
            <a:solidFill>
              <a:srgbClr val="F47421"/>
            </a:solidFill>
            <a:miter lim="800000"/>
            <a:headEnd type="none" w="sm" len="sm"/>
            <a:tailEnd type="none" w="sm" len="sm"/>
          </a:ln>
        </p:spPr>
        <p:txBody>
          <a:bodyPr wrap="none" anchor="ctr"/>
          <a:lstStyle/>
          <a:p>
            <a:pPr eaLnBrk="1" hangingPunct="1">
              <a:defRPr/>
            </a:pPr>
            <a:endParaRPr lang="en-US" sz="1600" dirty="0">
              <a:latin typeface="+mn-lt"/>
            </a:endParaRPr>
          </a:p>
        </p:txBody>
      </p:sp>
      <p:sp>
        <p:nvSpPr>
          <p:cNvPr id="21" name="AutoShape 9"/>
          <p:cNvSpPr>
            <a:spLocks noChangeArrowheads="1"/>
          </p:cNvSpPr>
          <p:nvPr/>
        </p:nvSpPr>
        <p:spPr bwMode="auto">
          <a:xfrm rot="5400000">
            <a:off x="1754629" y="4695964"/>
            <a:ext cx="619125" cy="304800"/>
          </a:xfrm>
          <a:prstGeom prst="rightArrow">
            <a:avLst>
              <a:gd name="adj1" fmla="val 50000"/>
              <a:gd name="adj2" fmla="val 56250"/>
            </a:avLst>
          </a:prstGeom>
          <a:solidFill>
            <a:srgbClr val="F47421"/>
          </a:solidFill>
          <a:ln w="12700" cap="sq">
            <a:solidFill>
              <a:srgbClr val="F47421"/>
            </a:solidFill>
            <a:miter lim="800000"/>
            <a:headEnd type="none" w="sm" len="sm"/>
            <a:tailEnd type="none" w="sm" len="sm"/>
          </a:ln>
        </p:spPr>
        <p:txBody>
          <a:bodyPr wrap="none" anchor="ctr"/>
          <a:lstStyle/>
          <a:p>
            <a:pPr eaLnBrk="1" hangingPunct="1">
              <a:defRPr/>
            </a:pPr>
            <a:endParaRPr lang="en-US" sz="1600" dirty="0">
              <a:latin typeface="+mn-lt"/>
            </a:endParaRPr>
          </a:p>
        </p:txBody>
      </p:sp>
      <p:sp>
        <p:nvSpPr>
          <p:cNvPr id="22" name="AutoShape 9"/>
          <p:cNvSpPr>
            <a:spLocks noChangeArrowheads="1"/>
          </p:cNvSpPr>
          <p:nvPr/>
        </p:nvSpPr>
        <p:spPr bwMode="auto">
          <a:xfrm>
            <a:off x="4858180" y="5726291"/>
            <a:ext cx="815975" cy="304800"/>
          </a:xfrm>
          <a:prstGeom prst="rightArrow">
            <a:avLst>
              <a:gd name="adj1" fmla="val 50000"/>
              <a:gd name="adj2" fmla="val 56250"/>
            </a:avLst>
          </a:prstGeom>
          <a:solidFill>
            <a:srgbClr val="F47421"/>
          </a:solidFill>
          <a:ln w="12700" cap="sq">
            <a:solidFill>
              <a:srgbClr val="F47421"/>
            </a:solidFill>
            <a:miter lim="800000"/>
            <a:headEnd type="none" w="sm" len="sm"/>
            <a:tailEnd type="none" w="sm" len="sm"/>
          </a:ln>
        </p:spPr>
        <p:txBody>
          <a:bodyPr wrap="none" anchor="ctr"/>
          <a:lstStyle/>
          <a:p>
            <a:pPr eaLnBrk="1" hangingPunct="1">
              <a:defRPr/>
            </a:pPr>
            <a:endParaRPr lang="en-US" sz="1600" dirty="0">
              <a:latin typeface="+mn-lt"/>
            </a:endParaRPr>
          </a:p>
        </p:txBody>
      </p:sp>
    </p:spTree>
    <p:extLst>
      <p:ext uri="{BB962C8B-B14F-4D97-AF65-F5344CB8AC3E}">
        <p14:creationId xmlns:p14="http://schemas.microsoft.com/office/powerpoint/2010/main" val="3429062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Solicitation </a:t>
            </a:r>
          </a:p>
        </p:txBody>
      </p:sp>
      <p:sp>
        <p:nvSpPr>
          <p:cNvPr id="3" name="Content Placeholder 7"/>
          <p:cNvSpPr>
            <a:spLocks noGrp="1"/>
          </p:cNvSpPr>
          <p:nvPr>
            <p:ph sz="quarter" idx="13"/>
          </p:nvPr>
        </p:nvSpPr>
        <p:spPr>
          <a:xfrm>
            <a:off x="685333" y="2093359"/>
            <a:ext cx="8458667" cy="4774367"/>
          </a:xfrm>
        </p:spPr>
        <p:txBody>
          <a:bodyPr>
            <a:normAutofit/>
          </a:bodyPr>
          <a:lstStyle/>
          <a:p>
            <a:pPr>
              <a:buFont typeface="Arial" panose="020B0604020202020204" pitchFamily="34" charset="0"/>
              <a:buChar char="•"/>
            </a:pPr>
            <a:r>
              <a:rPr lang="en-US" sz="3600" dirty="0"/>
              <a:t>Too restrictive </a:t>
            </a:r>
            <a:r>
              <a:rPr lang="en-US" sz="1600" dirty="0"/>
              <a:t>[2 CFR Part 200.319(a)]</a:t>
            </a:r>
          </a:p>
          <a:p>
            <a:pPr lvl="1">
              <a:buFont typeface="Arial" panose="020B0604020202020204" pitchFamily="34" charset="0"/>
              <a:buChar char="•"/>
            </a:pPr>
            <a:r>
              <a:rPr lang="en-US" sz="2200" dirty="0"/>
              <a:t>Brand Name Only</a:t>
            </a:r>
          </a:p>
          <a:p>
            <a:pPr lvl="1">
              <a:buFont typeface="Arial" panose="020B0604020202020204" pitchFamily="34" charset="0"/>
              <a:buChar char="•"/>
            </a:pPr>
            <a:r>
              <a:rPr lang="en-US" sz="2200" dirty="0"/>
              <a:t>Unreasonable</a:t>
            </a:r>
          </a:p>
          <a:p>
            <a:pPr lvl="1">
              <a:buFont typeface="Arial" panose="020B0604020202020204" pitchFamily="34" charset="0"/>
              <a:buChar char="•"/>
            </a:pPr>
            <a:r>
              <a:rPr lang="en-US" sz="2200" dirty="0"/>
              <a:t>Unnecessary</a:t>
            </a:r>
            <a:endParaRPr lang="en-US" sz="3600" dirty="0"/>
          </a:p>
          <a:p>
            <a:pPr>
              <a:buFont typeface="Arial" panose="020B0604020202020204" pitchFamily="34" charset="0"/>
              <a:buChar char="•"/>
            </a:pPr>
            <a:r>
              <a:rPr lang="en-US" sz="3600" dirty="0"/>
              <a:t>Specifications &amp; Evaluation factors</a:t>
            </a:r>
          </a:p>
          <a:p>
            <a:pPr lvl="1">
              <a:buFont typeface="Arial" panose="020B0604020202020204" pitchFamily="34" charset="0"/>
              <a:buChar char="•"/>
            </a:pPr>
            <a:r>
              <a:rPr lang="en-US" sz="2200" dirty="0"/>
              <a:t>Price most heavily weighted </a:t>
            </a:r>
            <a:r>
              <a:rPr lang="en-US" sz="1600" dirty="0"/>
              <a:t>[2 CFR 200.320(c)(2)(iii)]</a:t>
            </a:r>
          </a:p>
          <a:p>
            <a:pPr>
              <a:buFont typeface="Arial" panose="020B0604020202020204" pitchFamily="34" charset="0"/>
              <a:buChar char="•"/>
            </a:pPr>
            <a:r>
              <a:rPr lang="en-US" sz="3600" dirty="0"/>
              <a:t>Contains all Required Language</a:t>
            </a:r>
          </a:p>
          <a:p>
            <a:endParaRPr lang="en-US" dirty="0"/>
          </a:p>
        </p:txBody>
      </p:sp>
    </p:spTree>
    <p:extLst>
      <p:ext uri="{BB962C8B-B14F-4D97-AF65-F5344CB8AC3E}">
        <p14:creationId xmlns:p14="http://schemas.microsoft.com/office/powerpoint/2010/main" val="613842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25281" y="282039"/>
            <a:ext cx="6977064" cy="841912"/>
          </a:xfrm>
        </p:spPr>
        <p:txBody>
          <a:bodyPr/>
          <a:lstStyle/>
          <a:p>
            <a:r>
              <a:rPr lang="en-US" dirty="0"/>
              <a:t>Contract Provisions</a:t>
            </a:r>
          </a:p>
        </p:txBody>
      </p:sp>
      <p:sp>
        <p:nvSpPr>
          <p:cNvPr id="6" name="Text Placeholder 5"/>
          <p:cNvSpPr>
            <a:spLocks noGrp="1"/>
          </p:cNvSpPr>
          <p:nvPr>
            <p:ph type="body" sz="half" idx="2"/>
          </p:nvPr>
        </p:nvSpPr>
        <p:spPr>
          <a:xfrm>
            <a:off x="1129882" y="1123951"/>
            <a:ext cx="3723472" cy="5427785"/>
          </a:xfrm>
        </p:spPr>
        <p:txBody>
          <a:bodyPr>
            <a:normAutofit lnSpcReduction="10000"/>
          </a:bodyPr>
          <a:lstStyle/>
          <a:p>
            <a:pPr marL="457200" indent="-457200" algn="l">
              <a:buFont typeface="Arial" panose="020B0604020202020204" pitchFamily="34" charset="0"/>
              <a:buChar char="•"/>
            </a:pPr>
            <a:r>
              <a:rPr lang="en-US" sz="2800" dirty="0"/>
              <a:t>Appendix II to Part 200-Contract Provisions </a:t>
            </a:r>
            <a:br>
              <a:rPr lang="en-US" sz="2800" dirty="0"/>
            </a:br>
            <a:endParaRPr lang="en-US" sz="2800" dirty="0"/>
          </a:p>
          <a:p>
            <a:pPr marL="457200" indent="-457200" algn="l">
              <a:buFont typeface="Arial" panose="020B0604020202020204" pitchFamily="34" charset="0"/>
              <a:buChar char="•"/>
            </a:pPr>
            <a:r>
              <a:rPr lang="en-US" sz="2800" dirty="0"/>
              <a:t>Mandatory retention of all records for three years</a:t>
            </a:r>
            <a:br>
              <a:rPr lang="en-US" sz="2800" dirty="0"/>
            </a:br>
            <a:endParaRPr lang="en-US" sz="2800" dirty="0"/>
          </a:p>
          <a:p>
            <a:pPr marL="457200" indent="-457200" algn="l">
              <a:buFont typeface="Arial" panose="020B0604020202020204" pitchFamily="34" charset="0"/>
              <a:buChar char="•"/>
            </a:pPr>
            <a:r>
              <a:rPr lang="en-US" sz="2800" dirty="0"/>
              <a:t>Audit examination, excerpt and transcription of records</a:t>
            </a:r>
          </a:p>
          <a:p>
            <a:pPr algn="l"/>
            <a:endParaRPr lang="en-US" dirty="0"/>
          </a:p>
        </p:txBody>
      </p:sp>
      <p:pic>
        <p:nvPicPr>
          <p:cNvPr id="4" name="Content Placeholder 4" descr="Screen Clipping"/>
          <p:cNvPicPr>
            <a:picLocks noChangeAspect="1"/>
          </p:cNvPicPr>
          <p:nvPr/>
        </p:nvPicPr>
        <p:blipFill>
          <a:blip r:embed="rId3"/>
          <a:stretch>
            <a:fillRect/>
          </a:stretch>
        </p:blipFill>
        <p:spPr>
          <a:xfrm>
            <a:off x="4853354" y="1310543"/>
            <a:ext cx="3956957" cy="5054599"/>
          </a:xfrm>
          <a:prstGeom prst="rect">
            <a:avLst/>
          </a:prstGeom>
        </p:spPr>
      </p:pic>
    </p:spTree>
    <p:extLst>
      <p:ext uri="{BB962C8B-B14F-4D97-AF65-F5344CB8AC3E}">
        <p14:creationId xmlns:p14="http://schemas.microsoft.com/office/powerpoint/2010/main" val="4179658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Piggy-Back Procurements</a:t>
            </a:r>
          </a:p>
        </p:txBody>
      </p:sp>
      <p:sp>
        <p:nvSpPr>
          <p:cNvPr id="3" name="Content Placeholder 2">
            <a:extLst>
              <a:ext uri="{FF2B5EF4-FFF2-40B4-BE49-F238E27FC236}">
                <a16:creationId xmlns:a16="http://schemas.microsoft.com/office/drawing/2014/main" id="{D07E8574-1837-4240-90F2-D3D150894A0D}"/>
              </a:ext>
            </a:extLst>
          </p:cNvPr>
          <p:cNvSpPr>
            <a:spLocks noGrp="1"/>
          </p:cNvSpPr>
          <p:nvPr>
            <p:ph sz="quarter" idx="13"/>
          </p:nvPr>
        </p:nvSpPr>
        <p:spPr>
          <a:xfrm>
            <a:off x="906558" y="2257323"/>
            <a:ext cx="7773338" cy="3771900"/>
          </a:xfrm>
        </p:spPr>
        <p:txBody>
          <a:bodyPr>
            <a:noAutofit/>
          </a:bodyPr>
          <a:lstStyle/>
          <a:p>
            <a:r>
              <a:rPr lang="en-US" sz="3600" dirty="0"/>
              <a:t>Vendor Letter of Agreement</a:t>
            </a:r>
          </a:p>
          <a:p>
            <a:r>
              <a:rPr lang="en-US" sz="3600" dirty="0"/>
              <a:t>Material Change</a:t>
            </a:r>
          </a:p>
          <a:p>
            <a:r>
              <a:rPr lang="en-US" sz="3600" dirty="0"/>
              <a:t>Maintain Threshold</a:t>
            </a:r>
          </a:p>
          <a:p>
            <a:r>
              <a:rPr lang="en-US" sz="3600" dirty="0"/>
              <a:t>USDA Required Language</a:t>
            </a:r>
          </a:p>
        </p:txBody>
      </p:sp>
    </p:spTree>
    <p:extLst>
      <p:ext uri="{BB962C8B-B14F-4D97-AF65-F5344CB8AC3E}">
        <p14:creationId xmlns:p14="http://schemas.microsoft.com/office/powerpoint/2010/main" val="221213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Procurement</a:t>
            </a:r>
          </a:p>
        </p:txBody>
      </p:sp>
      <p:sp>
        <p:nvSpPr>
          <p:cNvPr id="5" name="Content Placeholder 4"/>
          <p:cNvSpPr>
            <a:spLocks noGrp="1"/>
          </p:cNvSpPr>
          <p:nvPr>
            <p:ph sz="quarter" idx="13"/>
          </p:nvPr>
        </p:nvSpPr>
        <p:spPr/>
        <p:txBody>
          <a:bodyPr/>
          <a:lstStyle/>
          <a:p>
            <a:r>
              <a:rPr lang="en-US" dirty="0"/>
              <a:t>Fancy name for “purchase” </a:t>
            </a:r>
          </a:p>
          <a:p>
            <a:endParaRPr lang="en-US" dirty="0"/>
          </a:p>
          <a:p>
            <a:r>
              <a:rPr lang="en-US" dirty="0"/>
              <a:t>Competitive &amp; meet all standards </a:t>
            </a:r>
          </a:p>
          <a:p>
            <a:endParaRPr lang="en-US" dirty="0"/>
          </a:p>
          <a:p>
            <a:r>
              <a:rPr lang="en-US" dirty="0"/>
              <a:t>References: 7 CFR 225 (SFSP) and 2 CFR 200 </a:t>
            </a:r>
          </a:p>
          <a:p>
            <a:endParaRPr lang="en-US" dirty="0"/>
          </a:p>
        </p:txBody>
      </p:sp>
    </p:spTree>
    <p:extLst>
      <p:ext uri="{BB962C8B-B14F-4D97-AF65-F5344CB8AC3E}">
        <p14:creationId xmlns:p14="http://schemas.microsoft.com/office/powerpoint/2010/main" val="1149413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443752"/>
            <a:ext cx="8390966" cy="841621"/>
          </a:xfrm>
        </p:spPr>
        <p:txBody>
          <a:bodyPr>
            <a:noAutofit/>
          </a:bodyPr>
          <a:lstStyle/>
          <a:p>
            <a:pPr algn="ctr"/>
            <a:r>
              <a:rPr lang="en-US" dirty="0"/>
              <a:t>Non-Competitive Procurement</a:t>
            </a:r>
          </a:p>
        </p:txBody>
      </p:sp>
      <p:sp>
        <p:nvSpPr>
          <p:cNvPr id="9" name="Text Placeholder 8"/>
          <p:cNvSpPr>
            <a:spLocks noGrp="1"/>
          </p:cNvSpPr>
          <p:nvPr>
            <p:ph type="body" sz="half" idx="2"/>
          </p:nvPr>
        </p:nvSpPr>
        <p:spPr>
          <a:xfrm>
            <a:off x="457200" y="2109020"/>
            <a:ext cx="8190561" cy="4604228"/>
          </a:xfrm>
        </p:spPr>
        <p:txBody>
          <a:bodyPr>
            <a:normAutofit/>
          </a:bodyPr>
          <a:lstStyle/>
          <a:p>
            <a:pPr marL="0" indent="0">
              <a:buNone/>
            </a:pPr>
            <a:r>
              <a:rPr lang="en-US" dirty="0"/>
              <a:t>(1) Available only from a single source;</a:t>
            </a:r>
          </a:p>
          <a:p>
            <a:pPr marL="0" indent="0">
              <a:buNone/>
            </a:pPr>
            <a:r>
              <a:rPr lang="en-US" dirty="0"/>
              <a:t>(2) Emergency;</a:t>
            </a:r>
          </a:p>
          <a:p>
            <a:pPr marL="0" indent="0">
              <a:buNone/>
            </a:pPr>
            <a:r>
              <a:rPr lang="en-US" dirty="0"/>
              <a:t>(3) Approval to Written Request or;</a:t>
            </a:r>
          </a:p>
          <a:p>
            <a:pPr marL="0" indent="0">
              <a:buNone/>
            </a:pPr>
            <a:r>
              <a:rPr lang="en-US" dirty="0"/>
              <a:t>(4) Competition is determined inadequate.</a:t>
            </a:r>
          </a:p>
          <a:p>
            <a:endParaRPr lang="en-US" sz="3600" dirty="0"/>
          </a:p>
        </p:txBody>
      </p:sp>
    </p:spTree>
    <p:extLst>
      <p:ext uri="{BB962C8B-B14F-4D97-AF65-F5344CB8AC3E}">
        <p14:creationId xmlns:p14="http://schemas.microsoft.com/office/powerpoint/2010/main" val="3285931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0058" y="618518"/>
            <a:ext cx="7773338" cy="1596177"/>
          </a:xfrm>
        </p:spPr>
        <p:txBody>
          <a:bodyPr>
            <a:normAutofit/>
          </a:bodyPr>
          <a:lstStyle/>
          <a:p>
            <a:r>
              <a:rPr lang="en-US" dirty="0"/>
              <a:t>Contract Manager</a:t>
            </a:r>
          </a:p>
        </p:txBody>
      </p:sp>
      <p:sp>
        <p:nvSpPr>
          <p:cNvPr id="5" name="Content Placeholder 4"/>
          <p:cNvSpPr>
            <a:spLocks noGrp="1"/>
          </p:cNvSpPr>
          <p:nvPr>
            <p:ph sz="quarter" idx="13"/>
          </p:nvPr>
        </p:nvSpPr>
        <p:spPr>
          <a:xfrm>
            <a:off x="1548355" y="2214695"/>
            <a:ext cx="8119872" cy="4187952"/>
          </a:xfrm>
        </p:spPr>
        <p:txBody>
          <a:bodyPr>
            <a:normAutofit/>
          </a:bodyPr>
          <a:lstStyle/>
          <a:p>
            <a:r>
              <a:rPr lang="en-US" sz="3600" dirty="0"/>
              <a:t>Subject matter knowledge</a:t>
            </a:r>
          </a:p>
          <a:p>
            <a:r>
              <a:rPr lang="en-US" sz="3600" dirty="0"/>
              <a:t>Effective communicator</a:t>
            </a:r>
          </a:p>
          <a:p>
            <a:r>
              <a:rPr lang="en-US" sz="3600" dirty="0"/>
              <a:t>Attention to detail</a:t>
            </a:r>
          </a:p>
          <a:p>
            <a:r>
              <a:rPr lang="en-US" sz="3600" dirty="0"/>
              <a:t>Conflict Resolution</a:t>
            </a:r>
          </a:p>
          <a:p>
            <a:r>
              <a:rPr lang="en-US" sz="3600" dirty="0"/>
              <a:t>Document Management</a:t>
            </a:r>
          </a:p>
          <a:p>
            <a:endParaRPr lang="en-US" dirty="0"/>
          </a:p>
        </p:txBody>
      </p:sp>
    </p:spTree>
    <p:extLst>
      <p:ext uri="{BB962C8B-B14F-4D97-AF65-F5344CB8AC3E}">
        <p14:creationId xmlns:p14="http://schemas.microsoft.com/office/powerpoint/2010/main" val="2101341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75754"/>
            <a:ext cx="8994710" cy="956452"/>
          </a:xfrm>
        </p:spPr>
        <p:txBody>
          <a:bodyPr>
            <a:noAutofit/>
          </a:bodyPr>
          <a:lstStyle/>
          <a:p>
            <a:pPr algn="ctr"/>
            <a:r>
              <a:rPr lang="en-US" dirty="0"/>
              <a:t>FNW Contract Maintenance Responsibilities</a:t>
            </a:r>
          </a:p>
        </p:txBody>
      </p:sp>
      <p:sp>
        <p:nvSpPr>
          <p:cNvPr id="9" name="Text Placeholder 8"/>
          <p:cNvSpPr>
            <a:spLocks noGrp="1"/>
          </p:cNvSpPr>
          <p:nvPr>
            <p:ph type="body" sz="half" idx="2"/>
          </p:nvPr>
        </p:nvSpPr>
        <p:spPr>
          <a:xfrm>
            <a:off x="630543" y="1929249"/>
            <a:ext cx="8364167" cy="4928751"/>
          </a:xfrm>
        </p:spPr>
        <p:txBody>
          <a:bodyPr/>
          <a:lstStyle/>
          <a:p>
            <a:pPr>
              <a:buFont typeface="Arial" panose="020B0604020202020204" pitchFamily="34" charset="0"/>
              <a:buChar char="•"/>
            </a:pPr>
            <a:r>
              <a:rPr lang="en-US" sz="3600" dirty="0"/>
              <a:t>Approve changes</a:t>
            </a:r>
          </a:p>
          <a:p>
            <a:r>
              <a:rPr lang="en-US" sz="3600" dirty="0"/>
              <a:t>Ensure Rules and Regulations are followed</a:t>
            </a:r>
          </a:p>
          <a:p>
            <a:r>
              <a:rPr lang="en-US" sz="3600" dirty="0"/>
              <a:t>Maintain Records</a:t>
            </a:r>
          </a:p>
          <a:p>
            <a:r>
              <a:rPr lang="en-US" sz="3600" dirty="0"/>
              <a:t>Verify Contractual Requirements </a:t>
            </a:r>
          </a:p>
          <a:p>
            <a:endParaRPr lang="en-US" dirty="0"/>
          </a:p>
        </p:txBody>
      </p:sp>
    </p:spTree>
    <p:extLst>
      <p:ext uri="{BB962C8B-B14F-4D97-AF65-F5344CB8AC3E}">
        <p14:creationId xmlns:p14="http://schemas.microsoft.com/office/powerpoint/2010/main" val="3054662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5471" y="0"/>
            <a:ext cx="10677832" cy="1265699"/>
          </a:xfrm>
        </p:spPr>
        <p:txBody>
          <a:bodyPr>
            <a:noAutofit/>
          </a:bodyPr>
          <a:lstStyle/>
          <a:p>
            <a:pPr algn="ctr"/>
            <a:r>
              <a:rPr lang="en-US" dirty="0"/>
              <a:t>SFA Contract Maintenance </a:t>
            </a:r>
            <a:br>
              <a:rPr lang="en-US" dirty="0"/>
            </a:br>
            <a:r>
              <a:rPr lang="en-US" dirty="0"/>
              <a:t>Responsibilities </a:t>
            </a:r>
          </a:p>
        </p:txBody>
      </p:sp>
      <p:sp>
        <p:nvSpPr>
          <p:cNvPr id="7" name="Text Placeholder 6"/>
          <p:cNvSpPr>
            <a:spLocks noGrp="1"/>
          </p:cNvSpPr>
          <p:nvPr>
            <p:ph type="body" sz="half" idx="2"/>
          </p:nvPr>
        </p:nvSpPr>
        <p:spPr>
          <a:xfrm>
            <a:off x="925988" y="1604911"/>
            <a:ext cx="8294914" cy="5508173"/>
          </a:xfrm>
        </p:spPr>
        <p:txBody>
          <a:bodyPr>
            <a:normAutofit/>
          </a:bodyPr>
          <a:lstStyle/>
          <a:p>
            <a:r>
              <a:rPr lang="en-US" sz="3600" dirty="0"/>
              <a:t>Know your contract </a:t>
            </a:r>
          </a:p>
          <a:p>
            <a:pPr>
              <a:buFont typeface="Arial" panose="020B0604020202020204" pitchFamily="34" charset="0"/>
              <a:buChar char="•"/>
            </a:pPr>
            <a:r>
              <a:rPr lang="en-US" sz="3600" dirty="0"/>
              <a:t>Maintain records </a:t>
            </a:r>
          </a:p>
          <a:p>
            <a:r>
              <a:rPr lang="en-US" sz="3600" dirty="0"/>
              <a:t>Settlement/satisfaction of issues</a:t>
            </a:r>
          </a:p>
          <a:p>
            <a:pPr>
              <a:buFont typeface="Arial" panose="020B0604020202020204" pitchFamily="34" charset="0"/>
              <a:buChar char="•"/>
            </a:pPr>
            <a:r>
              <a:rPr lang="en-US" sz="3600" dirty="0"/>
              <a:t>Price Confirmation</a:t>
            </a:r>
          </a:p>
          <a:p>
            <a:pPr>
              <a:buFont typeface="Arial" panose="020B0604020202020204" pitchFamily="34" charset="0"/>
              <a:buChar char="•"/>
            </a:pPr>
            <a:r>
              <a:rPr lang="en-US" sz="3600" i="1" dirty="0"/>
              <a:t>Contract dates</a:t>
            </a:r>
          </a:p>
          <a:p>
            <a:r>
              <a:rPr lang="en-US" sz="3600" dirty="0"/>
              <a:t>Vendor Responsibilities</a:t>
            </a:r>
          </a:p>
          <a:p>
            <a:r>
              <a:rPr lang="en-US" sz="3600" dirty="0"/>
              <a:t>Stay Current with USDA Memos</a:t>
            </a:r>
          </a:p>
          <a:p>
            <a:endParaRPr lang="en-US" dirty="0"/>
          </a:p>
        </p:txBody>
      </p:sp>
    </p:spTree>
    <p:extLst>
      <p:ext uri="{BB962C8B-B14F-4D97-AF65-F5344CB8AC3E}">
        <p14:creationId xmlns:p14="http://schemas.microsoft.com/office/powerpoint/2010/main" val="531409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553" y="279918"/>
            <a:ext cx="8179280" cy="806310"/>
          </a:xfrm>
        </p:spPr>
        <p:txBody>
          <a:bodyPr>
            <a:noAutofit/>
          </a:bodyPr>
          <a:lstStyle/>
          <a:p>
            <a:r>
              <a:rPr lang="en-US" sz="4000" dirty="0"/>
              <a:t>Contract Management Oversights</a:t>
            </a:r>
          </a:p>
        </p:txBody>
      </p:sp>
      <p:sp>
        <p:nvSpPr>
          <p:cNvPr id="6" name="Text Placeholder 5"/>
          <p:cNvSpPr>
            <a:spLocks noGrp="1"/>
          </p:cNvSpPr>
          <p:nvPr>
            <p:ph type="body" sz="half" idx="2"/>
          </p:nvPr>
        </p:nvSpPr>
        <p:spPr>
          <a:xfrm>
            <a:off x="1244184" y="1599616"/>
            <a:ext cx="8154649" cy="4996055"/>
          </a:xfrm>
        </p:spPr>
        <p:txBody>
          <a:bodyPr>
            <a:normAutofit/>
          </a:bodyPr>
          <a:lstStyle/>
          <a:p>
            <a:pPr marL="342900" indent="-342900" algn="l">
              <a:buFont typeface="Arial" panose="020B0604020202020204" pitchFamily="34" charset="0"/>
              <a:buChar char="•"/>
            </a:pPr>
            <a:r>
              <a:rPr lang="en-US" sz="3600" dirty="0"/>
              <a:t>SFA Contractual Responsibilities </a:t>
            </a:r>
          </a:p>
          <a:p>
            <a:pPr marL="342900" indent="-342900" algn="l">
              <a:buFont typeface="Arial" panose="020B0604020202020204" pitchFamily="34" charset="0"/>
              <a:buChar char="•"/>
            </a:pPr>
            <a:r>
              <a:rPr lang="en-US" sz="3600" dirty="0"/>
              <a:t>SA Contractual Responsibilities </a:t>
            </a:r>
          </a:p>
          <a:p>
            <a:pPr marL="342900" indent="-342900" algn="l">
              <a:buFont typeface="Arial" panose="020B0604020202020204" pitchFamily="34" charset="0"/>
              <a:buChar char="•"/>
            </a:pPr>
            <a:r>
              <a:rPr lang="en-US" sz="3600" dirty="0"/>
              <a:t>Vendor Contractual Responsibilities</a:t>
            </a:r>
          </a:p>
          <a:p>
            <a:pPr marL="342900" indent="-342900" algn="l">
              <a:buFont typeface="Arial" panose="020B0604020202020204" pitchFamily="34" charset="0"/>
              <a:buChar char="•"/>
            </a:pPr>
            <a:r>
              <a:rPr lang="en-US" sz="3600" dirty="0"/>
              <a:t>Avoiding contract lapses</a:t>
            </a:r>
          </a:p>
          <a:p>
            <a:pPr marL="342900" indent="-342900" algn="l">
              <a:buFont typeface="Arial" panose="020B0604020202020204" pitchFamily="34" charset="0"/>
              <a:buChar char="•"/>
            </a:pPr>
            <a:r>
              <a:rPr lang="en-US" sz="3600" dirty="0"/>
              <a:t>Product Accountability</a:t>
            </a:r>
          </a:p>
          <a:p>
            <a:pPr marL="342900" indent="-342900" algn="l">
              <a:buFont typeface="Arial" panose="020B0604020202020204" pitchFamily="34" charset="0"/>
              <a:buChar char="•"/>
            </a:pPr>
            <a:r>
              <a:rPr lang="en-US" sz="3600" dirty="0"/>
              <a:t>Vendor Accountability</a:t>
            </a:r>
          </a:p>
          <a:p>
            <a:pPr marL="342900" indent="-342900" algn="l">
              <a:buFont typeface="Arial" panose="020B0604020202020204" pitchFamily="34" charset="0"/>
              <a:buChar char="•"/>
            </a:pPr>
            <a:r>
              <a:rPr lang="en-US" sz="3600" dirty="0"/>
              <a:t>Buy American Provision</a:t>
            </a:r>
          </a:p>
          <a:p>
            <a:endParaRPr lang="en-US" dirty="0"/>
          </a:p>
        </p:txBody>
      </p:sp>
    </p:spTree>
    <p:extLst>
      <p:ext uri="{BB962C8B-B14F-4D97-AF65-F5344CB8AC3E}">
        <p14:creationId xmlns:p14="http://schemas.microsoft.com/office/powerpoint/2010/main" val="3779155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74DDC2C7-B3E4-4A70-8736-D948828C4311}"/>
              </a:ext>
            </a:extLst>
          </p:cNvPr>
          <p:cNvSpPr>
            <a:spLocks noGrp="1"/>
          </p:cNvSpPr>
          <p:nvPr>
            <p:ph type="title"/>
          </p:nvPr>
        </p:nvSpPr>
        <p:spPr/>
        <p:txBody>
          <a:bodyPr>
            <a:normAutofit/>
          </a:bodyPr>
          <a:lstStyle/>
          <a:p>
            <a:r>
              <a:rPr lang="en-US" dirty="0"/>
              <a:t>Buy American Provision</a:t>
            </a:r>
            <a:br>
              <a:rPr lang="en-US" dirty="0"/>
            </a:br>
            <a:r>
              <a:rPr lang="en-US" sz="2000" dirty="0"/>
              <a:t>7 CFR 210.21(d) &amp; FNS Memo SP 38-2017</a:t>
            </a:r>
          </a:p>
        </p:txBody>
      </p:sp>
      <p:sp>
        <p:nvSpPr>
          <p:cNvPr id="21" name="Content Placeholder 20">
            <a:extLst>
              <a:ext uri="{FF2B5EF4-FFF2-40B4-BE49-F238E27FC236}">
                <a16:creationId xmlns:a16="http://schemas.microsoft.com/office/drawing/2014/main" id="{BACBF012-EBBA-408C-A05A-D57DFE6007D8}"/>
              </a:ext>
            </a:extLst>
          </p:cNvPr>
          <p:cNvSpPr>
            <a:spLocks noGrp="1"/>
          </p:cNvSpPr>
          <p:nvPr>
            <p:ph sz="quarter" idx="13"/>
          </p:nvPr>
        </p:nvSpPr>
        <p:spPr/>
        <p:txBody>
          <a:bodyPr>
            <a:normAutofit fontScale="92500" lnSpcReduction="10000"/>
          </a:bodyPr>
          <a:lstStyle/>
          <a:p>
            <a:r>
              <a:rPr lang="en-US" altLang="en-US" sz="2800" dirty="0"/>
              <a:t>Purchase domestic commodities and products to the maximum extent practicable.</a:t>
            </a:r>
          </a:p>
          <a:p>
            <a:endParaRPr lang="en-US" altLang="en-US" sz="2800" dirty="0"/>
          </a:p>
          <a:p>
            <a:r>
              <a:rPr lang="en-US" altLang="en-US" sz="2800" dirty="0"/>
              <a:t>51% of the final process product must be produced in the United States.</a:t>
            </a:r>
          </a:p>
          <a:p>
            <a:endParaRPr lang="en-US" altLang="en-US" sz="2800" dirty="0"/>
          </a:p>
          <a:p>
            <a:r>
              <a:rPr lang="en-US" altLang="en-US" sz="2800" dirty="0"/>
              <a:t>SFAs must ensure end-products received from processors contain only domestic goods.</a:t>
            </a:r>
          </a:p>
          <a:p>
            <a:endParaRPr lang="en-US" dirty="0"/>
          </a:p>
        </p:txBody>
      </p:sp>
    </p:spTree>
    <p:extLst>
      <p:ext uri="{BB962C8B-B14F-4D97-AF65-F5344CB8AC3E}">
        <p14:creationId xmlns:p14="http://schemas.microsoft.com/office/powerpoint/2010/main" val="4107780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79571"/>
            <a:ext cx="9144000" cy="1596177"/>
          </a:xfrm>
        </p:spPr>
        <p:txBody>
          <a:bodyPr/>
          <a:lstStyle/>
          <a:p>
            <a:r>
              <a:rPr lang="en-US" dirty="0"/>
              <a:t>Buy American</a:t>
            </a:r>
          </a:p>
        </p:txBody>
      </p:sp>
      <p:sp>
        <p:nvSpPr>
          <p:cNvPr id="8" name="Content Placeholder 7"/>
          <p:cNvSpPr>
            <a:spLocks noGrp="1"/>
          </p:cNvSpPr>
          <p:nvPr>
            <p:ph sz="quarter" idx="13"/>
          </p:nvPr>
        </p:nvSpPr>
        <p:spPr>
          <a:xfrm>
            <a:off x="416860" y="1906292"/>
            <a:ext cx="8451098" cy="4800662"/>
          </a:xfrm>
        </p:spPr>
        <p:txBody>
          <a:bodyPr>
            <a:normAutofit fontScale="92500" lnSpcReduction="10000"/>
          </a:bodyPr>
          <a:lstStyle/>
          <a:p>
            <a:r>
              <a:rPr lang="en-US" sz="3600" dirty="0"/>
              <a:t>Include the Buy American provision in all solicitations, contracts, and product specifications</a:t>
            </a:r>
          </a:p>
          <a:p>
            <a:pPr marL="0" indent="0">
              <a:buNone/>
            </a:pPr>
            <a:endParaRPr lang="en-US" sz="3600" dirty="0"/>
          </a:p>
          <a:p>
            <a:r>
              <a:rPr lang="en-US" sz="3600" dirty="0"/>
              <a:t>Method of requesting exceptions</a:t>
            </a:r>
          </a:p>
          <a:p>
            <a:endParaRPr lang="en-US" sz="3600" dirty="0"/>
          </a:p>
          <a:p>
            <a:r>
              <a:rPr lang="en-US" sz="3600" i="1" dirty="0"/>
              <a:t>Monitor contract performance</a:t>
            </a:r>
          </a:p>
          <a:p>
            <a:endParaRPr lang="en-US" sz="3600" dirty="0"/>
          </a:p>
          <a:p>
            <a:r>
              <a:rPr lang="en-US" sz="3600" dirty="0"/>
              <a:t>Check product labels</a:t>
            </a:r>
          </a:p>
          <a:p>
            <a:pPr marL="0" indent="0">
              <a:buNone/>
            </a:pPr>
            <a:endParaRPr lang="en-US" sz="2800" dirty="0"/>
          </a:p>
          <a:p>
            <a:endParaRPr lang="en-US" sz="2800" dirty="0"/>
          </a:p>
        </p:txBody>
      </p:sp>
    </p:spTree>
    <p:extLst>
      <p:ext uri="{BB962C8B-B14F-4D97-AF65-F5344CB8AC3E}">
        <p14:creationId xmlns:p14="http://schemas.microsoft.com/office/powerpoint/2010/main" val="3370140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443752"/>
            <a:ext cx="8390966" cy="841621"/>
          </a:xfrm>
        </p:spPr>
        <p:txBody>
          <a:bodyPr>
            <a:noAutofit/>
          </a:bodyPr>
          <a:lstStyle/>
          <a:p>
            <a:pPr algn="ctr"/>
            <a:r>
              <a:rPr lang="en-US" dirty="0"/>
              <a:t>Exceptions to Buy American</a:t>
            </a:r>
          </a:p>
        </p:txBody>
      </p:sp>
      <p:sp>
        <p:nvSpPr>
          <p:cNvPr id="9" name="Text Placeholder 8"/>
          <p:cNvSpPr>
            <a:spLocks noGrp="1"/>
          </p:cNvSpPr>
          <p:nvPr>
            <p:ph type="body" sz="half" idx="2"/>
          </p:nvPr>
        </p:nvSpPr>
        <p:spPr>
          <a:xfrm>
            <a:off x="796413" y="1533832"/>
            <a:ext cx="6922199" cy="5002435"/>
          </a:xfrm>
        </p:spPr>
        <p:txBody>
          <a:bodyPr>
            <a:normAutofit/>
          </a:bodyPr>
          <a:lstStyle/>
          <a:p>
            <a:r>
              <a:rPr lang="en-US" sz="3600" dirty="0"/>
              <a:t>Availability: </a:t>
            </a:r>
          </a:p>
          <a:p>
            <a:pPr lvl="1"/>
            <a:r>
              <a:rPr lang="en-US" sz="3200" dirty="0">
                <a:solidFill>
                  <a:schemeClr val="bg1"/>
                </a:solidFill>
              </a:rPr>
              <a:t>Not produced or manufactured in U.S.</a:t>
            </a:r>
          </a:p>
          <a:p>
            <a:pPr marL="457200" lvl="1" indent="0">
              <a:buNone/>
            </a:pPr>
            <a:endParaRPr lang="en-US" sz="3600" dirty="0"/>
          </a:p>
          <a:p>
            <a:r>
              <a:rPr lang="en-US" sz="3600" dirty="0"/>
              <a:t>Cost: </a:t>
            </a:r>
          </a:p>
          <a:p>
            <a:pPr lvl="1"/>
            <a:r>
              <a:rPr lang="en-US" sz="3200" dirty="0">
                <a:solidFill>
                  <a:schemeClr val="bg1"/>
                </a:solidFill>
              </a:rPr>
              <a:t>Cost of U.S. product is significantly higher</a:t>
            </a:r>
          </a:p>
        </p:txBody>
      </p:sp>
    </p:spTree>
    <p:extLst>
      <p:ext uri="{BB962C8B-B14F-4D97-AF65-F5344CB8AC3E}">
        <p14:creationId xmlns:p14="http://schemas.microsoft.com/office/powerpoint/2010/main" val="1165919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Buy American Worksheet</a:t>
            </a:r>
          </a:p>
        </p:txBody>
      </p:sp>
      <p:sp>
        <p:nvSpPr>
          <p:cNvPr id="2" name="Rectangle 1">
            <a:extLst>
              <a:ext uri="{FF2B5EF4-FFF2-40B4-BE49-F238E27FC236}">
                <a16:creationId xmlns:a16="http://schemas.microsoft.com/office/drawing/2014/main" id="{D13533C8-2E39-4613-9DE7-38CC2588A8BC}"/>
              </a:ext>
            </a:extLst>
          </p:cNvPr>
          <p:cNvSpPr/>
          <p:nvPr/>
        </p:nvSpPr>
        <p:spPr>
          <a:xfrm>
            <a:off x="605701" y="2057400"/>
            <a:ext cx="8228319" cy="3453253"/>
          </a:xfrm>
          <a:prstGeom prst="rect">
            <a:avLst/>
          </a:prstGeom>
        </p:spPr>
        <p:txBody>
          <a:bodyPr wrap="square">
            <a:spAutoFit/>
          </a:bodyPr>
          <a:lstStyle/>
          <a:p>
            <a:pPr marL="342900" lvl="0" indent="-342900">
              <a:spcBef>
                <a:spcPct val="20000"/>
              </a:spcBef>
              <a:buFont typeface="Arial"/>
              <a:buChar char="•"/>
            </a:pPr>
            <a:r>
              <a:rPr lang="en-US" sz="2800" dirty="0">
                <a:solidFill>
                  <a:prstClr val="black"/>
                </a:solidFill>
                <a:latin typeface="Arial" panose="020B0604020202020204" pitchFamily="34" charset="0"/>
                <a:cs typeface="Arial" panose="020B0604020202020204" pitchFamily="34" charset="0"/>
              </a:rPr>
              <a:t>Document exceptions</a:t>
            </a:r>
          </a:p>
          <a:p>
            <a:pPr lvl="0">
              <a:spcBef>
                <a:spcPct val="20000"/>
              </a:spcBef>
            </a:pPr>
            <a:endParaRPr lang="en-US" sz="2800" dirty="0">
              <a:solidFill>
                <a:prstClr val="black"/>
              </a:solidFill>
              <a:latin typeface="Arial" panose="020B0604020202020204" pitchFamily="34" charset="0"/>
              <a:cs typeface="Arial" panose="020B0604020202020204" pitchFamily="34" charset="0"/>
            </a:endParaRPr>
          </a:p>
          <a:p>
            <a:pPr marL="342900" lvl="0" indent="-342900">
              <a:spcBef>
                <a:spcPct val="20000"/>
              </a:spcBef>
              <a:buFont typeface="Arial"/>
              <a:buChar char="•"/>
            </a:pPr>
            <a:r>
              <a:rPr lang="en-US" sz="2800" dirty="0">
                <a:solidFill>
                  <a:prstClr val="black"/>
                </a:solidFill>
                <a:latin typeface="Arial" panose="020B0604020202020204" pitchFamily="34" charset="0"/>
                <a:cs typeface="Arial" panose="020B0604020202020204" pitchFamily="34" charset="0"/>
              </a:rPr>
              <a:t>Sponsor must approve </a:t>
            </a:r>
            <a:r>
              <a:rPr lang="en-US" sz="2800" b="1" dirty="0">
                <a:solidFill>
                  <a:prstClr val="black"/>
                </a:solidFill>
                <a:latin typeface="Arial" panose="020B0604020202020204" pitchFamily="34" charset="0"/>
                <a:cs typeface="Arial" panose="020B0604020202020204" pitchFamily="34" charset="0"/>
              </a:rPr>
              <a:t>prior</a:t>
            </a:r>
            <a:r>
              <a:rPr lang="en-US" sz="2800" dirty="0">
                <a:solidFill>
                  <a:prstClr val="black"/>
                </a:solidFill>
                <a:latin typeface="Arial" panose="020B0604020202020204" pitchFamily="34" charset="0"/>
                <a:cs typeface="Arial" panose="020B0604020202020204" pitchFamily="34" charset="0"/>
              </a:rPr>
              <a:t> to accepting food products</a:t>
            </a:r>
          </a:p>
          <a:p>
            <a:pPr marL="342900" lvl="0" indent="-342900">
              <a:spcBef>
                <a:spcPct val="20000"/>
              </a:spcBef>
              <a:buFont typeface="Arial"/>
              <a:buChar char="•"/>
            </a:pPr>
            <a:endParaRPr lang="en-US" sz="2800" dirty="0">
              <a:solidFill>
                <a:prstClr val="black"/>
              </a:solidFill>
              <a:latin typeface="Arial" panose="020B0604020202020204" pitchFamily="34" charset="0"/>
              <a:cs typeface="Arial" panose="020B0604020202020204" pitchFamily="34" charset="0"/>
            </a:endParaRPr>
          </a:p>
          <a:p>
            <a:pPr marL="342900" lvl="0" indent="-342900">
              <a:spcBef>
                <a:spcPct val="20000"/>
              </a:spcBef>
              <a:buFont typeface="Arial"/>
              <a:buChar char="•"/>
            </a:pPr>
            <a:r>
              <a:rPr lang="en-US" sz="2800" dirty="0">
                <a:solidFill>
                  <a:prstClr val="black"/>
                </a:solidFill>
                <a:latin typeface="Arial" panose="020B0604020202020204" pitchFamily="34" charset="0"/>
                <a:cs typeface="Arial" panose="020B0604020202020204" pitchFamily="34" charset="0"/>
              </a:rPr>
              <a:t>Letters from vendors are not acceptable documentation</a:t>
            </a:r>
          </a:p>
        </p:txBody>
      </p:sp>
    </p:spTree>
    <p:extLst>
      <p:ext uri="{BB962C8B-B14F-4D97-AF65-F5344CB8AC3E}">
        <p14:creationId xmlns:p14="http://schemas.microsoft.com/office/powerpoint/2010/main" val="3954538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9328" y="192102"/>
            <a:ext cx="6977064" cy="998923"/>
          </a:xfrm>
        </p:spPr>
        <p:txBody>
          <a:bodyPr/>
          <a:lstStyle/>
          <a:p>
            <a:r>
              <a:rPr lang="en-US" dirty="0"/>
              <a:t>Documentation</a:t>
            </a:r>
          </a:p>
        </p:txBody>
      </p:sp>
      <p:sp>
        <p:nvSpPr>
          <p:cNvPr id="7" name="Text Placeholder 6"/>
          <p:cNvSpPr>
            <a:spLocks noGrp="1"/>
          </p:cNvSpPr>
          <p:nvPr>
            <p:ph type="body" sz="half" idx="13"/>
          </p:nvPr>
        </p:nvSpPr>
        <p:spPr>
          <a:xfrm>
            <a:off x="533400" y="1226575"/>
            <a:ext cx="7069485" cy="5217459"/>
          </a:xfrm>
        </p:spPr>
        <p:txBody>
          <a:bodyPr/>
          <a:lstStyle/>
          <a:p>
            <a:pPr marL="342900" lvl="0" indent="-342900" algn="l">
              <a:buFont typeface="Wingdings" panose="05000000000000000000" pitchFamily="2" charset="2"/>
              <a:buChar char="ü"/>
            </a:pPr>
            <a:r>
              <a:rPr lang="en-US" dirty="0">
                <a:solidFill>
                  <a:prstClr val="black"/>
                </a:solidFill>
              </a:rPr>
              <a:t>Quotes Obtained</a:t>
            </a:r>
          </a:p>
          <a:p>
            <a:pPr marL="342900" lvl="0" indent="-342900" algn="l">
              <a:buFont typeface="Wingdings" panose="05000000000000000000" pitchFamily="2" charset="2"/>
              <a:buChar char="ü"/>
            </a:pPr>
            <a:endParaRPr lang="en-US" dirty="0">
              <a:solidFill>
                <a:prstClr val="black"/>
              </a:solidFill>
            </a:endParaRPr>
          </a:p>
          <a:p>
            <a:pPr marL="342900" lvl="0" indent="-342900" algn="l">
              <a:buFont typeface="Wingdings" panose="05000000000000000000" pitchFamily="2" charset="2"/>
              <a:buChar char="ü"/>
            </a:pPr>
            <a:r>
              <a:rPr lang="en-US" dirty="0">
                <a:solidFill>
                  <a:prstClr val="black"/>
                </a:solidFill>
              </a:rPr>
              <a:t>List of all vendors</a:t>
            </a:r>
          </a:p>
          <a:p>
            <a:pPr marL="342900" lvl="0" indent="-342900" algn="l">
              <a:buFont typeface="Wingdings" panose="05000000000000000000" pitchFamily="2" charset="2"/>
              <a:buChar char="ü"/>
            </a:pPr>
            <a:endParaRPr lang="en-US" dirty="0">
              <a:solidFill>
                <a:prstClr val="black"/>
              </a:solidFill>
            </a:endParaRPr>
          </a:p>
          <a:p>
            <a:pPr marL="342900" lvl="0" indent="-342900" algn="l">
              <a:buFont typeface="Wingdings" panose="05000000000000000000" pitchFamily="2" charset="2"/>
              <a:buChar char="ü"/>
            </a:pPr>
            <a:r>
              <a:rPr lang="en-US" dirty="0">
                <a:solidFill>
                  <a:prstClr val="black"/>
                </a:solidFill>
              </a:rPr>
              <a:t>List of public notifications and dates</a:t>
            </a:r>
          </a:p>
          <a:p>
            <a:pPr marL="342900" lvl="0" indent="-342900" algn="l">
              <a:buFont typeface="Wingdings" panose="05000000000000000000" pitchFamily="2" charset="2"/>
              <a:buChar char="ü"/>
            </a:pPr>
            <a:endParaRPr lang="en-US" dirty="0">
              <a:solidFill>
                <a:prstClr val="black"/>
              </a:solidFill>
            </a:endParaRPr>
          </a:p>
          <a:p>
            <a:pPr marL="342900" lvl="0" indent="-342900" algn="l">
              <a:buFont typeface="Wingdings" panose="05000000000000000000" pitchFamily="2" charset="2"/>
              <a:buChar char="ü"/>
            </a:pPr>
            <a:r>
              <a:rPr lang="en-US" dirty="0">
                <a:solidFill>
                  <a:prstClr val="black"/>
                </a:solidFill>
              </a:rPr>
              <a:t>Contracts/Piggy-Back Letters</a:t>
            </a:r>
          </a:p>
          <a:p>
            <a:pPr marL="342900" lvl="0" indent="-342900" algn="l">
              <a:buFont typeface="Wingdings" panose="05000000000000000000" pitchFamily="2" charset="2"/>
              <a:buChar char="ü"/>
            </a:pPr>
            <a:endParaRPr lang="en-US" dirty="0">
              <a:solidFill>
                <a:prstClr val="black"/>
              </a:solidFill>
            </a:endParaRPr>
          </a:p>
          <a:p>
            <a:pPr marL="342900" lvl="0" indent="-342900" algn="l">
              <a:buFont typeface="Wingdings" panose="05000000000000000000" pitchFamily="2" charset="2"/>
              <a:buChar char="ü"/>
            </a:pPr>
            <a:r>
              <a:rPr lang="en-US" dirty="0">
                <a:solidFill>
                  <a:prstClr val="black"/>
                </a:solidFill>
              </a:rPr>
              <a:t>Invoices/Receipts—Make Copies</a:t>
            </a:r>
          </a:p>
          <a:p>
            <a:pPr marL="342900" lvl="0" indent="-342900" algn="l">
              <a:buFont typeface="Wingdings" panose="05000000000000000000" pitchFamily="2" charset="2"/>
              <a:buChar char="ü"/>
            </a:pPr>
            <a:endParaRPr lang="en-US" dirty="0">
              <a:solidFill>
                <a:prstClr val="black"/>
              </a:solidFill>
            </a:endParaRPr>
          </a:p>
          <a:p>
            <a:pPr marL="342900" lvl="0" indent="-342900" algn="l">
              <a:buFont typeface="Wingdings" panose="05000000000000000000" pitchFamily="2" charset="2"/>
              <a:buChar char="ü"/>
            </a:pPr>
            <a:r>
              <a:rPr lang="en-US" dirty="0">
                <a:solidFill>
                  <a:prstClr val="black"/>
                </a:solidFill>
              </a:rPr>
              <a:t>Food Service Account Ledgers</a:t>
            </a:r>
          </a:p>
          <a:p>
            <a:endParaRPr lang="en-US" dirty="0"/>
          </a:p>
        </p:txBody>
      </p:sp>
    </p:spTree>
    <p:extLst>
      <p:ext uri="{BB962C8B-B14F-4D97-AF65-F5344CB8AC3E}">
        <p14:creationId xmlns:p14="http://schemas.microsoft.com/office/powerpoint/2010/main" val="106403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0058" y="618518"/>
            <a:ext cx="7773338" cy="1596177"/>
          </a:xfrm>
        </p:spPr>
        <p:txBody>
          <a:bodyPr>
            <a:normAutofit/>
          </a:bodyPr>
          <a:lstStyle/>
          <a:p>
            <a:r>
              <a:rPr lang="en-US" dirty="0"/>
              <a:t>Procurement</a:t>
            </a:r>
          </a:p>
        </p:txBody>
      </p:sp>
      <p:sp>
        <p:nvSpPr>
          <p:cNvPr id="5" name="Content Placeholder 4"/>
          <p:cNvSpPr>
            <a:spLocks noGrp="1"/>
          </p:cNvSpPr>
          <p:nvPr>
            <p:ph sz="quarter" idx="13"/>
          </p:nvPr>
        </p:nvSpPr>
        <p:spPr>
          <a:xfrm>
            <a:off x="480058" y="1873046"/>
            <a:ext cx="8054342" cy="4352621"/>
          </a:xfrm>
        </p:spPr>
        <p:txBody>
          <a:bodyPr>
            <a:normAutofit fontScale="92500" lnSpcReduction="20000"/>
          </a:bodyPr>
          <a:lstStyle/>
          <a:p>
            <a:pPr marL="0" indent="0" algn="ctr">
              <a:buNone/>
              <a:defRPr/>
            </a:pPr>
            <a:r>
              <a:rPr lang="en-US" sz="3600" i="1" dirty="0"/>
              <a:t>All SFA Purchases</a:t>
            </a:r>
          </a:p>
          <a:p>
            <a:pPr marL="857250" lvl="1" indent="-457200">
              <a:buFont typeface="Arial" panose="020B0604020202020204" pitchFamily="34" charset="0"/>
              <a:buChar char="•"/>
              <a:defRPr/>
            </a:pPr>
            <a:r>
              <a:rPr lang="en-US" sz="3600" dirty="0"/>
              <a:t>Vended meals</a:t>
            </a:r>
          </a:p>
          <a:p>
            <a:pPr marL="857250" lvl="1" indent="-457200">
              <a:buFont typeface="Arial" panose="020B0604020202020204" pitchFamily="34" charset="0"/>
              <a:buChar char="•"/>
              <a:defRPr/>
            </a:pPr>
            <a:endParaRPr lang="en-US" sz="3600" dirty="0"/>
          </a:p>
          <a:p>
            <a:pPr marL="857250" lvl="1" indent="-457200">
              <a:buFont typeface="Arial" panose="020B0604020202020204" pitchFamily="34" charset="0"/>
              <a:buChar char="•"/>
              <a:defRPr/>
            </a:pPr>
            <a:r>
              <a:rPr lang="en-US" sz="3600" dirty="0"/>
              <a:t>Equipment</a:t>
            </a:r>
          </a:p>
          <a:p>
            <a:pPr marL="857250" lvl="1" indent="-457200">
              <a:buFont typeface="Arial" panose="020B0604020202020204" pitchFamily="34" charset="0"/>
              <a:buChar char="•"/>
              <a:defRPr/>
            </a:pPr>
            <a:endParaRPr lang="en-US" sz="3600" dirty="0"/>
          </a:p>
          <a:p>
            <a:pPr marL="857250" lvl="1" indent="-457200">
              <a:buFont typeface="Arial" panose="020B0604020202020204" pitchFamily="34" charset="0"/>
              <a:buChar char="•"/>
              <a:defRPr/>
            </a:pPr>
            <a:r>
              <a:rPr lang="en-US" sz="3600" dirty="0"/>
              <a:t>Food/Non-Food Supplies</a:t>
            </a:r>
          </a:p>
          <a:p>
            <a:pPr marL="857250" lvl="1" indent="-457200">
              <a:buFont typeface="Arial" panose="020B0604020202020204" pitchFamily="34" charset="0"/>
              <a:buChar char="•"/>
              <a:defRPr/>
            </a:pPr>
            <a:endParaRPr lang="en-US" sz="3600" dirty="0"/>
          </a:p>
          <a:p>
            <a:pPr marL="857250" lvl="1" indent="-457200">
              <a:buFont typeface="Arial" panose="020B0604020202020204" pitchFamily="34" charset="0"/>
              <a:buChar char="•"/>
              <a:defRPr/>
            </a:pPr>
            <a:r>
              <a:rPr lang="en-US" sz="3600" dirty="0"/>
              <a:t>Services </a:t>
            </a:r>
          </a:p>
          <a:p>
            <a:endParaRPr lang="en-US" dirty="0"/>
          </a:p>
        </p:txBody>
      </p:sp>
    </p:spTree>
    <p:extLst>
      <p:ext uri="{BB962C8B-B14F-4D97-AF65-F5344CB8AC3E}">
        <p14:creationId xmlns:p14="http://schemas.microsoft.com/office/powerpoint/2010/main" val="1446699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69368" y="282038"/>
            <a:ext cx="7507932" cy="1038761"/>
          </a:xfrm>
        </p:spPr>
        <p:txBody>
          <a:bodyPr>
            <a:normAutofit/>
          </a:bodyPr>
          <a:lstStyle/>
          <a:p>
            <a:r>
              <a:rPr lang="en-US" dirty="0"/>
              <a:t>Common Oversights</a:t>
            </a:r>
          </a:p>
        </p:txBody>
      </p:sp>
      <p:sp>
        <p:nvSpPr>
          <p:cNvPr id="6" name="Text Placeholder 5"/>
          <p:cNvSpPr>
            <a:spLocks noGrp="1"/>
          </p:cNvSpPr>
          <p:nvPr>
            <p:ph type="body" sz="half" idx="2"/>
          </p:nvPr>
        </p:nvSpPr>
        <p:spPr>
          <a:xfrm>
            <a:off x="1740310" y="1320799"/>
            <a:ext cx="7682681" cy="4737919"/>
          </a:xfrm>
        </p:spPr>
        <p:txBody>
          <a:bodyPr>
            <a:normAutofit/>
          </a:bodyPr>
          <a:lstStyle/>
          <a:p>
            <a:pPr marL="571500" indent="-571500" algn="l">
              <a:buFont typeface="Arial" panose="020B0604020202020204" pitchFamily="34" charset="0"/>
              <a:buChar char="•"/>
            </a:pPr>
            <a:endParaRPr lang="en-US" sz="3600" dirty="0"/>
          </a:p>
          <a:p>
            <a:pPr marL="571500" indent="-571500" algn="l">
              <a:buFont typeface="Arial" panose="020B0604020202020204" pitchFamily="34" charset="0"/>
              <a:buChar char="•"/>
            </a:pPr>
            <a:r>
              <a:rPr lang="en-US" sz="3600" dirty="0"/>
              <a:t>Buy American Provision</a:t>
            </a:r>
          </a:p>
          <a:p>
            <a:pPr marL="571500" indent="-571500" algn="l">
              <a:buFont typeface="Arial" panose="020B0604020202020204" pitchFamily="34" charset="0"/>
              <a:buChar char="•"/>
            </a:pPr>
            <a:r>
              <a:rPr lang="en-US" sz="3600" dirty="0"/>
              <a:t>Missing Required Language</a:t>
            </a:r>
          </a:p>
          <a:p>
            <a:pPr marL="571500" indent="-571500" algn="l">
              <a:buFont typeface="Arial" panose="020B0604020202020204" pitchFamily="34" charset="0"/>
              <a:buChar char="•"/>
            </a:pPr>
            <a:r>
              <a:rPr lang="en-US" sz="3600" dirty="0"/>
              <a:t>Informal Purchases</a:t>
            </a:r>
          </a:p>
          <a:p>
            <a:pPr marL="571500" indent="-571500" algn="l">
              <a:buFont typeface="Arial" panose="020B0604020202020204" pitchFamily="34" charset="0"/>
              <a:buChar char="•"/>
            </a:pPr>
            <a:r>
              <a:rPr lang="en-US" sz="3600" dirty="0"/>
              <a:t>Threshold Errors</a:t>
            </a:r>
          </a:p>
          <a:p>
            <a:pPr marL="571500" indent="-571500" algn="l">
              <a:buFont typeface="Arial" panose="020B0604020202020204" pitchFamily="34" charset="0"/>
              <a:buChar char="•"/>
            </a:pPr>
            <a:r>
              <a:rPr lang="en-US" sz="3600" dirty="0"/>
              <a:t>Incorrect Contract Type</a:t>
            </a:r>
          </a:p>
          <a:p>
            <a:pPr marL="571500" indent="-571500" algn="l">
              <a:buFont typeface="Arial" panose="020B0604020202020204" pitchFamily="34" charset="0"/>
              <a:buChar char="•"/>
            </a:pPr>
            <a:endParaRPr lang="en-US" sz="3600" dirty="0"/>
          </a:p>
          <a:p>
            <a:pPr marL="571500" indent="-571500" algn="l">
              <a:buFont typeface="Arial" panose="020B0604020202020204" pitchFamily="34" charset="0"/>
              <a:buChar char="•"/>
            </a:pPr>
            <a:endParaRPr lang="en-US" sz="3600" dirty="0"/>
          </a:p>
        </p:txBody>
      </p:sp>
    </p:spTree>
    <p:extLst>
      <p:ext uri="{BB962C8B-B14F-4D97-AF65-F5344CB8AC3E}">
        <p14:creationId xmlns:p14="http://schemas.microsoft.com/office/powerpoint/2010/main" val="888599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965" y="478168"/>
            <a:ext cx="8229600" cy="1143000"/>
          </a:xfrm>
        </p:spPr>
        <p:txBody>
          <a:bodyPr>
            <a:normAutofit/>
          </a:bodyPr>
          <a:lstStyle/>
          <a:p>
            <a:r>
              <a:rPr lang="en-US" dirty="0"/>
              <a:t>Helpful Regulations</a:t>
            </a:r>
          </a:p>
        </p:txBody>
      </p:sp>
      <p:sp>
        <p:nvSpPr>
          <p:cNvPr id="5" name="Content Placeholder 4"/>
          <p:cNvSpPr>
            <a:spLocks noGrp="1"/>
          </p:cNvSpPr>
          <p:nvPr>
            <p:ph sz="quarter" idx="13"/>
          </p:nvPr>
        </p:nvSpPr>
        <p:spPr>
          <a:xfrm>
            <a:off x="342430" y="2270875"/>
            <a:ext cx="8458670" cy="4170032"/>
          </a:xfrm>
        </p:spPr>
        <p:txBody>
          <a:bodyPr/>
          <a:lstStyle/>
          <a:p>
            <a:r>
              <a:rPr lang="en-US" sz="3600" dirty="0"/>
              <a:t>2 CFR 200- Grants and Agreements</a:t>
            </a:r>
          </a:p>
          <a:p>
            <a:r>
              <a:rPr lang="en-US" sz="3600" dirty="0"/>
              <a:t>7 CFR 210- NSLP</a:t>
            </a:r>
          </a:p>
          <a:p>
            <a:r>
              <a:rPr lang="en-US" sz="3600" dirty="0"/>
              <a:t>7 CFR 225- SFSP</a:t>
            </a:r>
          </a:p>
          <a:p>
            <a:r>
              <a:rPr lang="en-US" sz="3600" dirty="0"/>
              <a:t>7 CFR 250- USDA Donated Foods </a:t>
            </a:r>
          </a:p>
          <a:p>
            <a:endParaRPr lang="en-US" dirty="0"/>
          </a:p>
        </p:txBody>
      </p:sp>
    </p:spTree>
    <p:extLst>
      <p:ext uri="{BB962C8B-B14F-4D97-AF65-F5344CB8AC3E}">
        <p14:creationId xmlns:p14="http://schemas.microsoft.com/office/powerpoint/2010/main" val="4035089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Contacts</a:t>
            </a:r>
          </a:p>
        </p:txBody>
      </p:sp>
      <p:sp>
        <p:nvSpPr>
          <p:cNvPr id="2" name="TextBox 1"/>
          <p:cNvSpPr txBox="1"/>
          <p:nvPr/>
        </p:nvSpPr>
        <p:spPr>
          <a:xfrm>
            <a:off x="274039" y="1876898"/>
            <a:ext cx="8591665"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Jeremy Taber- </a:t>
            </a:r>
          </a:p>
          <a:p>
            <a:r>
              <a:rPr lang="en-US" sz="2400" dirty="0"/>
              <a:t>    Jeremy.Taber@FreshFromFlorida.com, 850-617-7417</a:t>
            </a:r>
          </a:p>
          <a:p>
            <a:endParaRPr lang="en-US" sz="2400" dirty="0"/>
          </a:p>
          <a:p>
            <a:pPr marL="285750" indent="-285750">
              <a:buFont typeface="Arial" panose="020B0604020202020204" pitchFamily="34" charset="0"/>
              <a:buChar char="•"/>
            </a:pPr>
            <a:r>
              <a:rPr lang="en-US" sz="2400" dirty="0"/>
              <a:t>Matthew Cherry- </a:t>
            </a:r>
          </a:p>
          <a:p>
            <a:pPr marL="285750" indent="-285750">
              <a:buFont typeface="Arial" panose="020B0604020202020204" pitchFamily="34" charset="0"/>
              <a:buChar char="•"/>
            </a:pPr>
            <a:r>
              <a:rPr lang="en-US" sz="2400" dirty="0"/>
              <a:t>Matthew.Cherry@FreshFromFlorida.com, 850-617-7426</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Kirkland Spraggins (including USDA Foods)- Kirkland.Spraggins@FreshFromFlorida.com, 850-617-7425</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Kimberly McMahon-  Kimberly.McMahon@FreshFromFlorida.com, 850-617-7433</a:t>
            </a:r>
          </a:p>
        </p:txBody>
      </p:sp>
    </p:spTree>
    <p:extLst>
      <p:ext uri="{BB962C8B-B14F-4D97-AF65-F5344CB8AC3E}">
        <p14:creationId xmlns:p14="http://schemas.microsoft.com/office/powerpoint/2010/main" val="1588584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5808" y="2651318"/>
            <a:ext cx="4736592" cy="830997"/>
          </a:xfrm>
          <a:prstGeom prst="rect">
            <a:avLst/>
          </a:prstGeom>
          <a:noFill/>
        </p:spPr>
        <p:txBody>
          <a:bodyPr wrap="square" rtlCol="0">
            <a:spAutoFit/>
          </a:bodyPr>
          <a:lstStyle/>
          <a:p>
            <a:r>
              <a:rPr lang="en-US" sz="4800" dirty="0"/>
              <a:t>Questions?</a:t>
            </a:r>
          </a:p>
        </p:txBody>
      </p:sp>
    </p:spTree>
    <p:extLst>
      <p:ext uri="{BB962C8B-B14F-4D97-AF65-F5344CB8AC3E}">
        <p14:creationId xmlns:p14="http://schemas.microsoft.com/office/powerpoint/2010/main" val="800883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2 CFR 200</a:t>
            </a:r>
          </a:p>
        </p:txBody>
      </p:sp>
      <p:sp>
        <p:nvSpPr>
          <p:cNvPr id="3" name="TextBox 2"/>
          <p:cNvSpPr txBox="1"/>
          <p:nvPr/>
        </p:nvSpPr>
        <p:spPr>
          <a:xfrm>
            <a:off x="337458" y="2617145"/>
            <a:ext cx="8469086" cy="2246769"/>
          </a:xfrm>
          <a:prstGeom prst="rect">
            <a:avLst/>
          </a:prstGeom>
          <a:noFill/>
        </p:spPr>
        <p:txBody>
          <a:bodyPr wrap="square" rtlCol="0">
            <a:spAutoFit/>
          </a:bodyPr>
          <a:lstStyle/>
          <a:p>
            <a:r>
              <a:rPr lang="en-US" sz="2800" b="1" dirty="0"/>
              <a:t>Subpart D – General Procurement Standards (200.318)</a:t>
            </a:r>
          </a:p>
          <a:p>
            <a:r>
              <a:rPr lang="en-US" sz="2800" dirty="0"/>
              <a:t>o The Non‐Federal entity must use its </a:t>
            </a:r>
            <a:r>
              <a:rPr lang="en-US" sz="2800" u="sng" dirty="0"/>
              <a:t>own documented</a:t>
            </a:r>
          </a:p>
          <a:p>
            <a:r>
              <a:rPr lang="en-US" sz="2800" dirty="0"/>
              <a:t>procurement procedures which reflect applicable laws and regulations and comply with the requirements of this section</a:t>
            </a:r>
          </a:p>
        </p:txBody>
      </p:sp>
    </p:spTree>
    <p:extLst>
      <p:ext uri="{BB962C8B-B14F-4D97-AF65-F5344CB8AC3E}">
        <p14:creationId xmlns:p14="http://schemas.microsoft.com/office/powerpoint/2010/main" val="1103218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AEACD-AEF3-4F44-833E-1742CA408505}"/>
              </a:ext>
            </a:extLst>
          </p:cNvPr>
          <p:cNvSpPr>
            <a:spLocks noGrp="1"/>
          </p:cNvSpPr>
          <p:nvPr>
            <p:ph type="title"/>
          </p:nvPr>
        </p:nvSpPr>
        <p:spPr>
          <a:xfrm>
            <a:off x="685332" y="863600"/>
            <a:ext cx="3829518" cy="1351095"/>
          </a:xfrm>
        </p:spPr>
        <p:txBody>
          <a:bodyPr>
            <a:noAutofit/>
          </a:bodyPr>
          <a:lstStyle/>
          <a:p>
            <a:r>
              <a:rPr lang="en-US" dirty="0"/>
              <a:t>Procurement Policy</a:t>
            </a:r>
          </a:p>
        </p:txBody>
      </p:sp>
      <p:sp>
        <p:nvSpPr>
          <p:cNvPr id="3" name="Content Placeholder 2">
            <a:extLst>
              <a:ext uri="{FF2B5EF4-FFF2-40B4-BE49-F238E27FC236}">
                <a16:creationId xmlns:a16="http://schemas.microsoft.com/office/drawing/2014/main" id="{7A05539D-EAF4-49E2-BB98-3A4A84C98C19}"/>
              </a:ext>
            </a:extLst>
          </p:cNvPr>
          <p:cNvSpPr>
            <a:spLocks noGrp="1"/>
          </p:cNvSpPr>
          <p:nvPr>
            <p:ph sz="quarter" idx="13"/>
          </p:nvPr>
        </p:nvSpPr>
        <p:spPr/>
        <p:txBody>
          <a:bodyPr>
            <a:normAutofit fontScale="92500" lnSpcReduction="10000"/>
          </a:bodyPr>
          <a:lstStyle/>
          <a:p>
            <a:r>
              <a:rPr lang="en-US" dirty="0"/>
              <a:t>Include State, local and Federal laws and regulations</a:t>
            </a:r>
          </a:p>
          <a:p>
            <a:r>
              <a:rPr lang="en-US" dirty="0"/>
              <a:t>Prohibit the acquisition of unnecessary or duplicative items</a:t>
            </a:r>
          </a:p>
          <a:p>
            <a:r>
              <a:rPr lang="en-US" dirty="0"/>
              <a:t>Perform a cost or price analysis</a:t>
            </a:r>
          </a:p>
          <a:p>
            <a:r>
              <a:rPr lang="en-US" dirty="0"/>
              <a:t>Thresholds</a:t>
            </a:r>
          </a:p>
          <a:p>
            <a:r>
              <a:rPr lang="en-US" dirty="0"/>
              <a:t>Small, Minority and Women's businesses and labor surplus firms are used when possible</a:t>
            </a:r>
          </a:p>
        </p:txBody>
      </p:sp>
      <p:sp>
        <p:nvSpPr>
          <p:cNvPr id="4" name="Content Placeholder 3">
            <a:extLst>
              <a:ext uri="{FF2B5EF4-FFF2-40B4-BE49-F238E27FC236}">
                <a16:creationId xmlns:a16="http://schemas.microsoft.com/office/drawing/2014/main" id="{96C31327-5E14-4D94-9B65-E688C1DA1742}"/>
              </a:ext>
            </a:extLst>
          </p:cNvPr>
          <p:cNvSpPr>
            <a:spLocks noGrp="1"/>
          </p:cNvSpPr>
          <p:nvPr>
            <p:ph sz="quarter" idx="14"/>
          </p:nvPr>
        </p:nvSpPr>
        <p:spPr/>
        <p:txBody>
          <a:bodyPr/>
          <a:lstStyle/>
          <a:p>
            <a:r>
              <a:rPr lang="en-US" dirty="0"/>
              <a:t>Prohibits conflicts of interest for employees engaged in selection, award, and administration of contracts</a:t>
            </a:r>
          </a:p>
          <a:p>
            <a:r>
              <a:rPr lang="en-US" dirty="0"/>
              <a:t>Prohibit officers, employees and agents from soliciting or accepting anything of monetary value</a:t>
            </a:r>
          </a:p>
          <a:p>
            <a:r>
              <a:rPr lang="en-US" dirty="0"/>
              <a:t>Provide for disciplinary action</a:t>
            </a:r>
          </a:p>
        </p:txBody>
      </p:sp>
      <p:sp>
        <p:nvSpPr>
          <p:cNvPr id="7" name="TextBox 6">
            <a:extLst>
              <a:ext uri="{FF2B5EF4-FFF2-40B4-BE49-F238E27FC236}">
                <a16:creationId xmlns:a16="http://schemas.microsoft.com/office/drawing/2014/main" id="{ABC29542-28C0-4523-B41B-B7EF636E8D5F}"/>
              </a:ext>
            </a:extLst>
          </p:cNvPr>
          <p:cNvSpPr txBox="1"/>
          <p:nvPr/>
        </p:nvSpPr>
        <p:spPr>
          <a:xfrm>
            <a:off x="4629150" y="863600"/>
            <a:ext cx="3829050" cy="1446550"/>
          </a:xfrm>
          <a:prstGeom prst="rect">
            <a:avLst/>
          </a:prstGeom>
          <a:noFill/>
        </p:spPr>
        <p:txBody>
          <a:bodyPr wrap="square" rtlCol="0">
            <a:spAutoFit/>
          </a:bodyPr>
          <a:lstStyle/>
          <a:p>
            <a:pPr algn="ctr"/>
            <a:r>
              <a:rPr lang="en-US" sz="4400" dirty="0">
                <a:solidFill>
                  <a:srgbClr val="124479"/>
                </a:solidFill>
                <a:latin typeface="Arial" panose="020B0604020202020204" pitchFamily="34" charset="0"/>
                <a:ea typeface="+mj-ea"/>
                <a:cs typeface="Arial" panose="020B0604020202020204" pitchFamily="34" charset="0"/>
              </a:rPr>
              <a:t>Code of Conduct</a:t>
            </a:r>
            <a:endParaRPr lang="en-US" dirty="0"/>
          </a:p>
        </p:txBody>
      </p:sp>
    </p:spTree>
    <p:extLst>
      <p:ext uri="{BB962C8B-B14F-4D97-AF65-F5344CB8AC3E}">
        <p14:creationId xmlns:p14="http://schemas.microsoft.com/office/powerpoint/2010/main" val="743383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Free and Open Competition</a:t>
            </a:r>
            <a:br>
              <a:rPr lang="en-US" dirty="0"/>
            </a:br>
            <a:r>
              <a:rPr lang="en-US" sz="3200" dirty="0"/>
              <a:t>[2 CFR 200.319]</a:t>
            </a:r>
            <a:r>
              <a:rPr lang="en-US" dirty="0"/>
              <a:t> </a:t>
            </a:r>
          </a:p>
        </p:txBody>
      </p:sp>
      <p:sp>
        <p:nvSpPr>
          <p:cNvPr id="3" name="Content Placeholder 7"/>
          <p:cNvSpPr>
            <a:spLocks noGrp="1"/>
          </p:cNvSpPr>
          <p:nvPr>
            <p:ph sz="quarter" idx="13"/>
          </p:nvPr>
        </p:nvSpPr>
        <p:spPr>
          <a:xfrm>
            <a:off x="342667" y="1853274"/>
            <a:ext cx="8458667" cy="4774367"/>
          </a:xfrm>
        </p:spPr>
        <p:txBody>
          <a:bodyPr>
            <a:normAutofit/>
          </a:bodyPr>
          <a:lstStyle/>
          <a:p>
            <a:pPr marL="457200" indent="-457200">
              <a:buFont typeface="Arial" panose="020B0604020202020204" pitchFamily="34" charset="0"/>
              <a:buChar char="•"/>
            </a:pPr>
            <a:r>
              <a:rPr lang="en-US" altLang="en-US" sz="3600" dirty="0"/>
              <a:t>Program goods, equipment, and services will be obtained at the lowest possible cost</a:t>
            </a:r>
            <a:br>
              <a:rPr lang="en-US" altLang="en-US" sz="3600" dirty="0"/>
            </a:br>
            <a:endParaRPr lang="en-US" altLang="en-US" sz="3600" dirty="0"/>
          </a:p>
          <a:p>
            <a:pPr marL="457200" indent="-457200">
              <a:buFont typeface="Arial" panose="020B0604020202020204" pitchFamily="34" charset="0"/>
              <a:buChar char="•"/>
            </a:pPr>
            <a:r>
              <a:rPr lang="en-US" altLang="en-US" sz="3600" dirty="0"/>
              <a:t>Identical specifications, identical requests for bids, or identical requests for proposals must be furnished to the potential vendors</a:t>
            </a:r>
          </a:p>
          <a:p>
            <a:endParaRPr lang="en-US" dirty="0"/>
          </a:p>
        </p:txBody>
      </p:sp>
    </p:spTree>
    <p:extLst>
      <p:ext uri="{BB962C8B-B14F-4D97-AF65-F5344CB8AC3E}">
        <p14:creationId xmlns:p14="http://schemas.microsoft.com/office/powerpoint/2010/main" val="2387542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t>Responsive and Responsible</a:t>
            </a:r>
            <a:endParaRPr lang="en-US" dirty="0"/>
          </a:p>
        </p:txBody>
      </p:sp>
      <p:sp>
        <p:nvSpPr>
          <p:cNvPr id="2" name="TextBox 1"/>
          <p:cNvSpPr txBox="1"/>
          <p:nvPr/>
        </p:nvSpPr>
        <p:spPr>
          <a:xfrm>
            <a:off x="876925" y="1831429"/>
            <a:ext cx="7390151" cy="3170099"/>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Responsive</a:t>
            </a:r>
          </a:p>
          <a:p>
            <a:pPr lvl="1"/>
            <a:r>
              <a:rPr lang="en-US" sz="3600"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Vendor whose bid conforms with all the material terms and conditions.</a:t>
            </a:r>
          </a:p>
          <a:p>
            <a:pPr marL="285750" indent="-285750">
              <a:buFont typeface="Arial" panose="020B0604020202020204" pitchFamily="34" charset="0"/>
              <a:buChar char="•"/>
            </a:pPr>
            <a:r>
              <a:rPr lang="en-US" sz="3600" dirty="0">
                <a:latin typeface="Arial" panose="020B0604020202020204" pitchFamily="34" charset="0"/>
                <a:cs typeface="Arial" panose="020B0604020202020204" pitchFamily="34" charset="0"/>
              </a:rPr>
              <a:t>Responsible</a:t>
            </a:r>
          </a:p>
          <a:p>
            <a:pPr lvl="1"/>
            <a:r>
              <a:rPr lang="en-US" sz="3600"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Vendor who is capable of performing successfully in the Term and Conditions</a:t>
            </a:r>
          </a:p>
        </p:txBody>
      </p:sp>
    </p:spTree>
    <p:extLst>
      <p:ext uri="{BB962C8B-B14F-4D97-AF65-F5344CB8AC3E}">
        <p14:creationId xmlns:p14="http://schemas.microsoft.com/office/powerpoint/2010/main" val="3080227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kern="0" dirty="0">
                <a:ea typeface="Times New Roman" panose="02020603050405020304" pitchFamily="18" charset="0"/>
              </a:rPr>
              <a:t>Thresholds</a:t>
            </a:r>
            <a:endParaRPr lang="en-US" dirty="0"/>
          </a:p>
        </p:txBody>
      </p:sp>
      <p:sp>
        <p:nvSpPr>
          <p:cNvPr id="2" name="Content Placeholder 1">
            <a:extLst>
              <a:ext uri="{FF2B5EF4-FFF2-40B4-BE49-F238E27FC236}">
                <a16:creationId xmlns:a16="http://schemas.microsoft.com/office/drawing/2014/main" id="{910FD5DB-D792-4167-9311-ADB87E3A3864}"/>
              </a:ext>
            </a:extLst>
          </p:cNvPr>
          <p:cNvSpPr>
            <a:spLocks noGrp="1"/>
          </p:cNvSpPr>
          <p:nvPr>
            <p:ph sz="quarter" idx="13"/>
          </p:nvPr>
        </p:nvSpPr>
        <p:spPr/>
        <p:txBody>
          <a:bodyPr>
            <a:normAutofit fontScale="92500" lnSpcReduction="10000"/>
          </a:bodyPr>
          <a:lstStyle/>
          <a:p>
            <a:pPr lvl="1"/>
            <a:r>
              <a:rPr lang="en-US" altLang="en-US" u="sng" dirty="0">
                <a:ea typeface="Adobe Fangsong Std R"/>
              </a:rPr>
              <a:t>Micro-Purchasing - </a:t>
            </a:r>
            <a:r>
              <a:rPr lang="en-US" altLang="en-US" sz="2600" i="1" u="sng" dirty="0">
                <a:ea typeface="Adobe Fangsong Std R"/>
              </a:rPr>
              <a:t>No Quotes</a:t>
            </a:r>
          </a:p>
          <a:p>
            <a:pPr marL="857250" lvl="2" indent="0">
              <a:buNone/>
            </a:pPr>
            <a:r>
              <a:rPr lang="en-US" altLang="en-US" sz="2800" dirty="0">
                <a:ea typeface="Adobe Fangsong Std R"/>
              </a:rPr>
              <a:t>Max $10,000</a:t>
            </a:r>
          </a:p>
          <a:p>
            <a:pPr lvl="1"/>
            <a:r>
              <a:rPr lang="en-US" altLang="en-US" u="sng" dirty="0">
                <a:ea typeface="Adobe Fangsong Std R"/>
              </a:rPr>
              <a:t>Informal (Small) Purchases</a:t>
            </a:r>
            <a:r>
              <a:rPr lang="en-US" altLang="en-US" sz="2600" i="1" u="sng" dirty="0">
                <a:ea typeface="Adobe Fangsong Std R"/>
              </a:rPr>
              <a:t> - Quotes</a:t>
            </a:r>
          </a:p>
          <a:p>
            <a:pPr marL="857250" lvl="2" indent="0">
              <a:buNone/>
            </a:pPr>
            <a:r>
              <a:rPr lang="en-US" altLang="en-US" sz="2800" dirty="0">
                <a:ea typeface="Adobe Fangsong Std R"/>
              </a:rPr>
              <a:t>From $10,000 to Formal Threshold</a:t>
            </a:r>
          </a:p>
          <a:p>
            <a:pPr lvl="1"/>
            <a:r>
              <a:rPr lang="en-US" altLang="en-US" u="sng" dirty="0">
                <a:ea typeface="Adobe Fangsong Std R"/>
              </a:rPr>
              <a:t>Formal Purchases - </a:t>
            </a:r>
            <a:r>
              <a:rPr lang="en-US" altLang="en-US" sz="2600" i="1" u="sng" dirty="0">
                <a:ea typeface="Adobe Fangsong Std R"/>
              </a:rPr>
              <a:t>Public Bid</a:t>
            </a:r>
          </a:p>
          <a:p>
            <a:pPr marL="857250" lvl="2" indent="0">
              <a:buNone/>
            </a:pPr>
            <a:r>
              <a:rPr lang="en-US" altLang="en-US" sz="2800" dirty="0">
                <a:ea typeface="Adobe Fangsong Std R"/>
              </a:rPr>
              <a:t>$50,000 for </a:t>
            </a:r>
            <a:r>
              <a:rPr lang="en-US" altLang="en-US" sz="2800" b="1" dirty="0">
                <a:ea typeface="Adobe Fangsong Std R"/>
              </a:rPr>
              <a:t>Public and Charter schools</a:t>
            </a:r>
            <a:br>
              <a:rPr lang="en-US" altLang="en-US" sz="2800" dirty="0">
                <a:ea typeface="Adobe Fangsong Std R"/>
              </a:rPr>
            </a:br>
            <a:r>
              <a:rPr lang="en-US" altLang="en-US" sz="2800" dirty="0">
                <a:ea typeface="Adobe Fangsong Std R"/>
              </a:rPr>
              <a:t>$250,000 for </a:t>
            </a:r>
            <a:r>
              <a:rPr lang="en-US" altLang="en-US" sz="2800" b="1" dirty="0">
                <a:ea typeface="Adobe Fangsong Std R"/>
              </a:rPr>
              <a:t>Private Non-Profit </a:t>
            </a:r>
          </a:p>
          <a:p>
            <a:pPr marL="857250" lvl="2" indent="0">
              <a:buNone/>
            </a:pPr>
            <a:r>
              <a:rPr lang="en-US" altLang="en-US" sz="2800" dirty="0">
                <a:ea typeface="Adobe Fangsong Std R"/>
              </a:rPr>
              <a:t>**Always use most restrictive.</a:t>
            </a:r>
            <a:endParaRPr lang="en-US" altLang="en-US" dirty="0">
              <a:ea typeface="Adobe Fangsong Std R"/>
            </a:endParaRPr>
          </a:p>
          <a:p>
            <a:endParaRPr lang="en-US" dirty="0"/>
          </a:p>
        </p:txBody>
      </p:sp>
      <p:pic>
        <p:nvPicPr>
          <p:cNvPr id="7" name="Picture 6">
            <a:extLst>
              <a:ext uri="{FF2B5EF4-FFF2-40B4-BE49-F238E27FC236}">
                <a16:creationId xmlns:a16="http://schemas.microsoft.com/office/drawing/2014/main" id="{5715CA00-A8D8-402D-BCB3-5E0A5F6A051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20325707">
            <a:off x="1277503" y="989678"/>
            <a:ext cx="1177447" cy="1137743"/>
          </a:xfrm>
          <a:prstGeom prst="rect">
            <a:avLst/>
          </a:prstGeom>
        </p:spPr>
      </p:pic>
      <p:pic>
        <p:nvPicPr>
          <p:cNvPr id="9" name="Picture 8">
            <a:extLst>
              <a:ext uri="{FF2B5EF4-FFF2-40B4-BE49-F238E27FC236}">
                <a16:creationId xmlns:a16="http://schemas.microsoft.com/office/drawing/2014/main" id="{C7D7C993-E7F0-4910-9E80-21CC4DEF8ABD}"/>
              </a:ext>
            </a:extLst>
          </p:cNvPr>
          <p:cNvPicPr>
            <a:picLocks noChangeAspect="1"/>
          </p:cNvPicPr>
          <p:nvPr/>
        </p:nvPicPr>
        <p:blipFill>
          <a:blip r:embed="rId5"/>
          <a:stretch>
            <a:fillRect/>
          </a:stretch>
        </p:blipFill>
        <p:spPr>
          <a:xfrm>
            <a:off x="523009" y="5856245"/>
            <a:ext cx="1597290" cy="914479"/>
          </a:xfrm>
          <a:prstGeom prst="rect">
            <a:avLst/>
          </a:prstGeom>
        </p:spPr>
      </p:pic>
      <p:pic>
        <p:nvPicPr>
          <p:cNvPr id="10" name="Picture 2" descr="Image result for paper clip clipart">
            <a:extLst>
              <a:ext uri="{FF2B5EF4-FFF2-40B4-BE49-F238E27FC236}">
                <a16:creationId xmlns:a16="http://schemas.microsoft.com/office/drawing/2014/main" id="{BEF5A89D-6F85-4C3D-AABC-3978A73A770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8881533">
            <a:off x="113995" y="6038267"/>
            <a:ext cx="550435" cy="550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73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040" y="204186"/>
            <a:ext cx="6987836" cy="923278"/>
          </a:xfrm>
        </p:spPr>
        <p:txBody>
          <a:bodyPr>
            <a:normAutofit/>
          </a:bodyPr>
          <a:lstStyle/>
          <a:p>
            <a:pPr algn="ctr"/>
            <a:r>
              <a:rPr lang="en-US" dirty="0"/>
              <a:t>Procurement Methods</a:t>
            </a:r>
          </a:p>
        </p:txBody>
      </p:sp>
      <p:sp>
        <p:nvSpPr>
          <p:cNvPr id="4" name="Text Placeholder 3"/>
          <p:cNvSpPr>
            <a:spLocks noGrp="1"/>
          </p:cNvSpPr>
          <p:nvPr>
            <p:ph type="body" sz="half" idx="2"/>
          </p:nvPr>
        </p:nvSpPr>
        <p:spPr>
          <a:xfrm>
            <a:off x="176980" y="1887793"/>
            <a:ext cx="7733023" cy="4589995"/>
          </a:xfrm>
        </p:spPr>
        <p:txBody>
          <a:bodyPr>
            <a:normAutofit/>
          </a:bodyPr>
          <a:lstStyle/>
          <a:p>
            <a:pPr marL="914400" lvl="1" indent="-457200">
              <a:buFont typeface="Arial" panose="020B0604020202020204" pitchFamily="34" charset="0"/>
              <a:buChar char="•"/>
              <a:defRPr/>
            </a:pPr>
            <a:r>
              <a:rPr lang="en-US" sz="3600" dirty="0">
                <a:solidFill>
                  <a:schemeClr val="bg1"/>
                </a:solidFill>
                <a:latin typeface="Arial" panose="020B0604020202020204" pitchFamily="34" charset="0"/>
                <a:ea typeface="Adobe Fangsong Std R" pitchFamily="18" charset="-128"/>
                <a:cs typeface="Arial" panose="020B0604020202020204" pitchFamily="34" charset="0"/>
              </a:rPr>
              <a:t>Micro-purchasing </a:t>
            </a:r>
          </a:p>
          <a:p>
            <a:pPr marL="914400" lvl="1" indent="-457200">
              <a:buFont typeface="Arial" panose="020B0604020202020204" pitchFamily="34" charset="0"/>
              <a:buChar char="•"/>
              <a:defRPr/>
            </a:pPr>
            <a:r>
              <a:rPr lang="en-US" sz="3600" dirty="0">
                <a:solidFill>
                  <a:schemeClr val="bg1"/>
                </a:solidFill>
                <a:latin typeface="Arial" panose="020B0604020202020204" pitchFamily="34" charset="0"/>
                <a:ea typeface="Adobe Fangsong Std R" pitchFamily="18" charset="-128"/>
                <a:cs typeface="Arial" panose="020B0604020202020204" pitchFamily="34" charset="0"/>
              </a:rPr>
              <a:t>Informal Solicitation </a:t>
            </a:r>
          </a:p>
          <a:p>
            <a:pPr marL="914400" lvl="1" indent="-457200">
              <a:buFont typeface="Arial" panose="020B0604020202020204" pitchFamily="34" charset="0"/>
              <a:buChar char="•"/>
              <a:defRPr/>
            </a:pPr>
            <a:r>
              <a:rPr lang="en-US" sz="3600" dirty="0">
                <a:solidFill>
                  <a:schemeClr val="bg1"/>
                </a:solidFill>
                <a:latin typeface="Arial" panose="020B0604020202020204" pitchFamily="34" charset="0"/>
                <a:ea typeface="Adobe Fangsong Std R" pitchFamily="18" charset="-128"/>
                <a:cs typeface="Arial" panose="020B0604020202020204" pitchFamily="34" charset="0"/>
              </a:rPr>
              <a:t>Formal Competitive Solicitation</a:t>
            </a:r>
          </a:p>
          <a:p>
            <a:pPr marL="914400" lvl="1" indent="-457200">
              <a:buFont typeface="Arial" panose="020B0604020202020204" pitchFamily="34" charset="0"/>
              <a:buChar char="•"/>
              <a:defRPr/>
            </a:pPr>
            <a:r>
              <a:rPr lang="en-US" sz="3600" dirty="0">
                <a:solidFill>
                  <a:schemeClr val="bg1"/>
                </a:solidFill>
                <a:latin typeface="Arial" panose="020B0604020202020204" pitchFamily="34" charset="0"/>
                <a:ea typeface="Adobe Fangsong Std R" pitchFamily="18" charset="-128"/>
                <a:cs typeface="Arial" panose="020B0604020202020204" pitchFamily="34" charset="0"/>
              </a:rPr>
              <a:t>Piggy-Backing</a:t>
            </a:r>
          </a:p>
          <a:p>
            <a:pPr marL="914400" lvl="1" indent="-457200">
              <a:buFont typeface="Arial" panose="020B0604020202020204" pitchFamily="34" charset="0"/>
              <a:buChar char="•"/>
              <a:defRPr/>
            </a:pPr>
            <a:r>
              <a:rPr lang="en-US" sz="3600" dirty="0">
                <a:solidFill>
                  <a:schemeClr val="bg1"/>
                </a:solidFill>
                <a:latin typeface="Arial" panose="020B0604020202020204" pitchFamily="34" charset="0"/>
                <a:ea typeface="Adobe Fangsong Std R" pitchFamily="18" charset="-128"/>
                <a:cs typeface="Arial" panose="020B0604020202020204" pitchFamily="34" charset="0"/>
              </a:rPr>
              <a:t>Noncompetitive Proposals</a:t>
            </a:r>
          </a:p>
          <a:p>
            <a:pPr marL="0" indent="0">
              <a:buNone/>
            </a:pPr>
            <a:endParaRPr lang="en-US" dirty="0"/>
          </a:p>
        </p:txBody>
      </p:sp>
    </p:spTree>
    <p:extLst>
      <p:ext uri="{BB962C8B-B14F-4D97-AF65-F5344CB8AC3E}">
        <p14:creationId xmlns:p14="http://schemas.microsoft.com/office/powerpoint/2010/main" val="691479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2497</TotalTime>
  <Words>4580</Words>
  <Application>Microsoft Office PowerPoint</Application>
  <PresentationFormat>On-screen Show (4:3)</PresentationFormat>
  <Paragraphs>489</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Courier New</vt:lpstr>
      <vt:lpstr>Times New Roman</vt:lpstr>
      <vt:lpstr>Wingdings</vt:lpstr>
      <vt:lpstr>Office Theme</vt:lpstr>
      <vt:lpstr>Procurement:  New Directors</vt:lpstr>
      <vt:lpstr>Procurement</vt:lpstr>
      <vt:lpstr>Procurement</vt:lpstr>
      <vt:lpstr>2 CFR 200</vt:lpstr>
      <vt:lpstr>Procurement Policy</vt:lpstr>
      <vt:lpstr>Free and Open Competition [2 CFR 200.319] </vt:lpstr>
      <vt:lpstr>Responsive and Responsible</vt:lpstr>
      <vt:lpstr>Thresholds</vt:lpstr>
      <vt:lpstr>Procurement Methods</vt:lpstr>
      <vt:lpstr>Micro-Purchases  </vt:lpstr>
      <vt:lpstr>Micro-Purchase P-Card Tips </vt:lpstr>
      <vt:lpstr>Informal Procurement  </vt:lpstr>
      <vt:lpstr>Steps for Informal Procurement</vt:lpstr>
      <vt:lpstr>Formal Procurement  </vt:lpstr>
      <vt:lpstr>Selecting Contract Type</vt:lpstr>
      <vt:lpstr>Steps for Competitive Bids</vt:lpstr>
      <vt:lpstr>Solicitation </vt:lpstr>
      <vt:lpstr>Contract Provisions</vt:lpstr>
      <vt:lpstr>Piggy-Back Procurements</vt:lpstr>
      <vt:lpstr>Non-Competitive Procurement</vt:lpstr>
      <vt:lpstr>Contract Manager</vt:lpstr>
      <vt:lpstr>FNW Contract Maintenance Responsibilities</vt:lpstr>
      <vt:lpstr>SFA Contract Maintenance  Responsibilities </vt:lpstr>
      <vt:lpstr>Contract Management Oversights</vt:lpstr>
      <vt:lpstr>Buy American Provision 7 CFR 210.21(d) &amp; FNS Memo SP 38-2017</vt:lpstr>
      <vt:lpstr>Buy American</vt:lpstr>
      <vt:lpstr>Exceptions to Buy American</vt:lpstr>
      <vt:lpstr>Buy American Worksheet</vt:lpstr>
      <vt:lpstr>Documentation</vt:lpstr>
      <vt:lpstr>Common Oversights</vt:lpstr>
      <vt:lpstr>Helpful Regulations</vt:lpstr>
      <vt:lpstr>Contacts</vt:lpstr>
      <vt:lpstr>PowerPoint Presentation</vt:lpstr>
    </vt:vector>
  </TitlesOfParts>
  <Company>Florida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FNW PPT Template</dc:title>
  <dc:creator>Rachel Shaffer</dc:creator>
  <cp:lastModifiedBy>Rae Hollenbeck</cp:lastModifiedBy>
  <cp:revision>67</cp:revision>
  <dcterms:created xsi:type="dcterms:W3CDTF">2016-08-23T15:38:55Z</dcterms:created>
  <dcterms:modified xsi:type="dcterms:W3CDTF">2019-07-26T21:42:46Z</dcterms:modified>
</cp:coreProperties>
</file>