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FFAA71"/>
    <a:srgbClr val="FF6600"/>
    <a:srgbClr val="02AAA6"/>
    <a:srgbClr val="03EDE7"/>
    <a:srgbClr val="03D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70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2633-3396-4430-8836-7F8BF6FD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8B001-58A2-4E6B-9652-CBCDA153A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7E16-F512-429C-9782-AF3FC78F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AEACB-6ADA-417C-A276-EFBC7356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AC46-6934-4AB1-8B42-EB0A7D7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F892-8EA1-4D74-8B47-FE6DE012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3A3A8-4833-4102-AF65-F2DC20DC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7AA9-65B8-4BC3-A42B-CAD68A62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F841-7C32-4229-86FA-F8D56CC5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22779-84B8-4544-BF45-ACC5FDCE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54F9F-BD84-4FF2-A790-205C79C7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1B9F0-EA47-48FF-8CFA-FAC374A50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C8A9-60E7-49C6-A0D2-5052173F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BA53-62AB-4B32-A10A-A3C38267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F987-0345-4C1A-9677-B66529EC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1C1F-8B04-4432-B6E9-93526708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DB42A-0339-40C9-A5BB-B7000DD8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4C14-AA04-43EB-A56D-3586917B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EE59A-99ED-4CC1-BFF9-6F97470D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042A1-0CF6-42F9-8DCB-88874E95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CF29-ABFD-420A-847A-9B7A7BF0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E7B0-E810-4646-B2CB-B288BF73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82FB2-C65A-4DCB-99CF-2422BB81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8486E-1177-412F-BD12-062A9C23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DFCA-A7F7-4273-81DF-225BB9A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08A0-89FD-40DD-AB4A-E74970E3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CA29-DF53-4D33-8ADB-A83E16517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244D7-BF8B-4823-8746-E99902C95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77B65-D20F-4310-AF19-476D5275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85A2C-6899-4650-A511-674B7FCD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1666B-FB4D-430F-BBA5-12D89ACB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9CAB-D235-4A5E-92EB-4FF1CE38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D51-C707-4E3A-8F28-0F606B53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8B46D-AF34-4207-993E-33CDCE4FD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389A7-096C-4473-BD50-B87C35CEB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BE739-EBE5-4A3C-ADE1-52925EF38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00F05-77D9-4279-8C23-9A56E77D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9982B-38E2-49A0-B5D3-171ACB95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FF82F-B50D-435C-9D68-D34C551B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5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2708-A776-4D5F-AD81-A6C2CB25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818BD-6A10-4F74-8368-6911BC6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1D694-80DC-4ABD-A602-ADCB8789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B3D15-A11E-46AC-B7F5-34D59D9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06009-61A5-475A-913D-C9E5DC6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B9E36-7CB5-4B94-A7D5-F54EFC7F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25EDF-AE59-43A7-918A-FC43D9B1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9FA9-5AB0-4DDA-9B74-36EFD64B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DB459-09F4-44EC-AC02-4DED2AA0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55BA7-B60B-40C2-BDD9-416FCB98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42BD4-0758-4C1A-9267-3F6C173D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2C92C-C315-447D-A9FE-D4F55154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4D780-B0DC-4126-BD7D-02B1BE8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963F-F7C0-404D-9B8D-4D1168B0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AFD92-7048-42B5-90E5-7DA09C017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4BF00-13CB-4BEC-9738-30204262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9449C-F05D-4DCB-BF2F-44FFFA05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66DDD-68FF-4366-B6AD-5296E231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743E5-6CCF-4591-80A7-6EB2AF8E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C5904-397F-4983-9327-4C6014EB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7B3B4-5BF5-4A45-B8A3-35ED13FF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C614-7908-44C4-BD26-B21F5EBC8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956E-C3FD-4774-9B0A-3B1F9155F42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F0FE4-CCE8-4F4C-B2E3-F0C0F1470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22869-8794-4DDA-A77E-93437CFF7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5D26-7C1A-450B-9772-D49D0CEF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nutrition.org/uploadedFiles/Resources_and_Research/Operations/WhitePaper-SolvingtheProcurementPuzzle.pdf" TargetMode="External"/><Relationship Id="rId2" Type="http://schemas.openxmlformats.org/officeDocument/2006/relationships/hyperlink" Target="https://www.cde.ca.gov/ls/nu/pr/procurementcnpfaqs.as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sc4.net/Assets/procument-6-hr-2019.pdf" TargetMode="External"/><Relationship Id="rId4" Type="http://schemas.openxmlformats.org/officeDocument/2006/relationships/hyperlink" Target="https://doe.sd.gov/cans/documents/ICN-procuremen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97039-1E0D-4F31-84F0-353FCA7D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210" y="528811"/>
            <a:ext cx="5238944" cy="170761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factors should be considered during the purchasing process?</a:t>
            </a:r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DC3E2-3392-4059-BD4A-852555E2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21" y="2847114"/>
            <a:ext cx="6148533" cy="3318219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preferences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food and nutrition services budget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Nutritional content and the menu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A52D4C-48A0-4549-9ECA-0B536D3D0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 rot="1582394">
            <a:off x="6180080" y="648481"/>
            <a:ext cx="5376833" cy="537683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1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558F2-A441-4755-9F41-657AEFB9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70" y="3706478"/>
            <a:ext cx="4932448" cy="2971800"/>
          </a:xfrm>
          <a:prstGeom prst="rect">
            <a:avLst/>
          </a:prstGeom>
          <a:effectLst>
            <a:outerShdw blurRad="50800" dist="50800" sx="97000" sy="97000" algn="ctr" rotWithShape="0">
              <a:srgbClr val="000000">
                <a:alpha val="43137"/>
              </a:srgbClr>
            </a:outerShdw>
            <a:softEdge rad="2794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533935-3508-4D48-AAE8-875B5DF67E55}"/>
              </a:ext>
            </a:extLst>
          </p:cNvPr>
          <p:cNvSpPr txBox="1">
            <a:spLocks/>
          </p:cNvSpPr>
          <p:nvPr/>
        </p:nvSpPr>
        <p:spPr>
          <a:xfrm>
            <a:off x="572877" y="539180"/>
            <a:ext cx="6874525" cy="2345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information is contained within a bid document?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9CB666-C957-4336-AE0B-46518700794C}"/>
              </a:ext>
            </a:extLst>
          </p:cNvPr>
          <p:cNvSpPr txBox="1">
            <a:spLocks/>
          </p:cNvSpPr>
          <p:nvPr/>
        </p:nvSpPr>
        <p:spPr>
          <a:xfrm>
            <a:off x="722756" y="2728307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product prices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specifications or descriptions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fax number for returning bid information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Names of personnel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558F2-A441-4755-9F41-657AEFB9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70" y="3706478"/>
            <a:ext cx="4932448" cy="2971800"/>
          </a:xfrm>
          <a:prstGeom prst="rect">
            <a:avLst/>
          </a:prstGeom>
          <a:effectLst>
            <a:outerShdw blurRad="50800" dist="50800" sx="97000" sy="97000" algn="ctr" rotWithShape="0">
              <a:srgbClr val="000000">
                <a:alpha val="43137"/>
              </a:srgbClr>
            </a:outerShdw>
            <a:softEdge rad="2794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533935-3508-4D48-AAE8-875B5DF67E55}"/>
              </a:ext>
            </a:extLst>
          </p:cNvPr>
          <p:cNvSpPr txBox="1">
            <a:spLocks/>
          </p:cNvSpPr>
          <p:nvPr/>
        </p:nvSpPr>
        <p:spPr>
          <a:xfrm>
            <a:off x="572877" y="539180"/>
            <a:ext cx="6874525" cy="2345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information is contained within a bid document?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99CB666-C957-4336-AE0B-46518700794C}"/>
              </a:ext>
            </a:extLst>
          </p:cNvPr>
          <p:cNvSpPr txBox="1">
            <a:spLocks/>
          </p:cNvSpPr>
          <p:nvPr/>
        </p:nvSpPr>
        <p:spPr>
          <a:xfrm>
            <a:off x="722756" y="2728307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product prices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highlight>
                  <a:srgbClr val="0000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specifications or descriptions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fax number for returning bid information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00B05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Names of personnel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EE6F4-963D-4731-B8A2-204CB6B5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4" r="-1" b="3703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BD330B6-9C03-46B9-BB07-C3C3D433FAD5}"/>
              </a:ext>
            </a:extLst>
          </p:cNvPr>
          <p:cNvSpPr txBox="1">
            <a:spLocks/>
          </p:cNvSpPr>
          <p:nvPr/>
        </p:nvSpPr>
        <p:spPr>
          <a:xfrm>
            <a:off x="418641" y="4445265"/>
            <a:ext cx="5407813" cy="161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spcAft>
                <a:spcPts val="1000"/>
              </a:spcAft>
            </a:pPr>
            <a:r>
              <a:rPr lang="en-US" sz="33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What criterion is not used to evaluate a bid response?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3A145C-79E8-46AD-9DA4-A471E0D7096E}"/>
              </a:ext>
            </a:extLst>
          </p:cNvPr>
          <p:cNvSpPr txBox="1">
            <a:spLocks/>
          </p:cNvSpPr>
          <p:nvPr/>
        </p:nvSpPr>
        <p:spPr>
          <a:xfrm>
            <a:off x="6698255" y="4299093"/>
            <a:ext cx="5288097" cy="2410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Value-added service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Total cost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Ability to service the account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Uniforms provided</a:t>
            </a:r>
          </a:p>
          <a:p>
            <a:pPr marL="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4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EE6F4-963D-4731-B8A2-204CB6B5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4" r="-1" b="3703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BD330B6-9C03-46B9-BB07-C3C3D433FAD5}"/>
              </a:ext>
            </a:extLst>
          </p:cNvPr>
          <p:cNvSpPr txBox="1">
            <a:spLocks/>
          </p:cNvSpPr>
          <p:nvPr/>
        </p:nvSpPr>
        <p:spPr>
          <a:xfrm>
            <a:off x="418641" y="4445265"/>
            <a:ext cx="5407813" cy="161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spcAft>
                <a:spcPts val="1000"/>
              </a:spcAft>
            </a:pPr>
            <a:r>
              <a:rPr lang="en-US" sz="33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What criterion is not used to evaluate a bid response?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3A145C-79E8-46AD-9DA4-A471E0D7096E}"/>
              </a:ext>
            </a:extLst>
          </p:cNvPr>
          <p:cNvSpPr txBox="1">
            <a:spLocks/>
          </p:cNvSpPr>
          <p:nvPr/>
        </p:nvSpPr>
        <p:spPr>
          <a:xfrm>
            <a:off x="6698255" y="4299093"/>
            <a:ext cx="5288097" cy="2410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Value-added service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Total cost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latin typeface="Britannic Bold" panose="020B0903060703020204" pitchFamily="34" charset="0"/>
              </a:rPr>
              <a:t>Ability to service the account</a:t>
            </a:r>
          </a:p>
          <a:p>
            <a:pPr marL="342900" marR="0" lvl="0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78B832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Uniforms provided</a:t>
            </a:r>
          </a:p>
          <a:p>
            <a:pPr marL="0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5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9009B-39AF-4D27-95DE-62E47646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</a:blip>
          <a:srcRect r="-1" b="7880"/>
          <a:stretch/>
        </p:blipFill>
        <p:spPr>
          <a:xfrm>
            <a:off x="5292579" y="0"/>
            <a:ext cx="6899421" cy="685800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913289-0A57-4C1F-9EAE-E8F152EA192A}"/>
              </a:ext>
            </a:extLst>
          </p:cNvPr>
          <p:cNvSpPr txBox="1">
            <a:spLocks/>
          </p:cNvSpPr>
          <p:nvPr/>
        </p:nvSpPr>
        <p:spPr>
          <a:xfrm>
            <a:off x="328230" y="775892"/>
            <a:ext cx="6323683" cy="1978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processes are used to manage food and supplies?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63A34C-B8CA-41F9-B841-9A113F627B7D}"/>
              </a:ext>
            </a:extLst>
          </p:cNvPr>
          <p:cNvSpPr txBox="1">
            <a:spLocks/>
          </p:cNvSpPr>
          <p:nvPr/>
        </p:nvSpPr>
        <p:spPr>
          <a:xfrm>
            <a:off x="860742" y="2411964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receiving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storage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management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9009B-39AF-4D27-95DE-62E47646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2000"/>
          </a:blip>
          <a:srcRect r="-1" b="7880"/>
          <a:stretch/>
        </p:blipFill>
        <p:spPr>
          <a:xfrm>
            <a:off x="5292579" y="0"/>
            <a:ext cx="6899421" cy="685800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913289-0A57-4C1F-9EAE-E8F152EA192A}"/>
              </a:ext>
            </a:extLst>
          </p:cNvPr>
          <p:cNvSpPr txBox="1">
            <a:spLocks/>
          </p:cNvSpPr>
          <p:nvPr/>
        </p:nvSpPr>
        <p:spPr>
          <a:xfrm>
            <a:off x="328230" y="775892"/>
            <a:ext cx="6323683" cy="1978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processes are used to manage food and supplies?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63A34C-B8CA-41F9-B841-9A113F627B7D}"/>
              </a:ext>
            </a:extLst>
          </p:cNvPr>
          <p:cNvSpPr txBox="1">
            <a:spLocks/>
          </p:cNvSpPr>
          <p:nvPr/>
        </p:nvSpPr>
        <p:spPr>
          <a:xfrm>
            <a:off x="860742" y="2411964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receiving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storage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management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97039-1E0D-4F31-84F0-353FCA7D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210" y="528811"/>
            <a:ext cx="5238944" cy="1707614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factors should be considered during the purchasing process?</a:t>
            </a:r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DC3E2-3392-4059-BD4A-852555E2B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21" y="2847114"/>
            <a:ext cx="6148533" cy="3318219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preferences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food and nutrition services budget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Nutritional content and the menu</a:t>
            </a:r>
          </a:p>
          <a:p>
            <a:pPr marL="342900" marR="0" lvl="0" indent="-342900" algn="l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ffectLst/>
                <a:highlight>
                  <a:srgbClr val="0080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A52D4C-48A0-4549-9ECA-0B536D3D0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33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A79311-E275-497E-A282-F3EA407A6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10000"/>
          </a:blip>
          <a:srcRect t="2041"/>
          <a:stretch/>
        </p:blipFill>
        <p:spPr>
          <a:xfrm>
            <a:off x="838200" y="652214"/>
            <a:ext cx="10628376" cy="544000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51CC88B-2CBD-45F6-8670-6F948F32A500}"/>
              </a:ext>
            </a:extLst>
          </p:cNvPr>
          <p:cNvSpPr txBox="1">
            <a:spLocks/>
          </p:cNvSpPr>
          <p:nvPr/>
        </p:nvSpPr>
        <p:spPr>
          <a:xfrm>
            <a:off x="953018" y="360260"/>
            <a:ext cx="11351321" cy="198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information is contained in a good product specification or description?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CDCD834-565C-4FFA-8F51-F4B49D36D0FE}"/>
              </a:ext>
            </a:extLst>
          </p:cNvPr>
          <p:cNvSpPr txBox="1">
            <a:spLocks/>
          </p:cNvSpPr>
          <p:nvPr/>
        </p:nvSpPr>
        <p:spPr>
          <a:xfrm>
            <a:off x="1364667" y="2006602"/>
            <a:ext cx="6148533" cy="39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the product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 unit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Shipping location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3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A79311-E275-497E-A282-F3EA407A6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10000"/>
          </a:blip>
          <a:srcRect t="204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51CC88B-2CBD-45F6-8670-6F948F32A500}"/>
              </a:ext>
            </a:extLst>
          </p:cNvPr>
          <p:cNvSpPr txBox="1">
            <a:spLocks/>
          </p:cNvSpPr>
          <p:nvPr/>
        </p:nvSpPr>
        <p:spPr>
          <a:xfrm>
            <a:off x="838200" y="554351"/>
            <a:ext cx="9941992" cy="198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information is contained in a good product specification or description?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CDCD834-565C-4FFA-8F51-F4B49D36D0FE}"/>
              </a:ext>
            </a:extLst>
          </p:cNvPr>
          <p:cNvSpPr txBox="1">
            <a:spLocks/>
          </p:cNvSpPr>
          <p:nvPr/>
        </p:nvSpPr>
        <p:spPr>
          <a:xfrm>
            <a:off x="1394394" y="2203664"/>
            <a:ext cx="6148533" cy="39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the product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highlight>
                  <a:srgbClr val="FF00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 unit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Shipping location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5200D-32D2-444D-A8B3-37C5F575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6334699" y="2503764"/>
            <a:ext cx="5776812" cy="4332610"/>
          </a:xfrm>
          <a:prstGeom prst="rect">
            <a:avLst/>
          </a:prstGeom>
          <a:effectLst>
            <a:innerShdw blurRad="444500" dist="50800" dir="13500000">
              <a:schemeClr val="accent6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AE9838-D297-4D01-A163-FB6267B074FD}"/>
              </a:ext>
            </a:extLst>
          </p:cNvPr>
          <p:cNvSpPr txBox="1">
            <a:spLocks/>
          </p:cNvSpPr>
          <p:nvPr/>
        </p:nvSpPr>
        <p:spPr>
          <a:xfrm>
            <a:off x="1051955" y="356616"/>
            <a:ext cx="9424199" cy="198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invitation for bid and a request for proposal are the same thing.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D5C9A0-8A6C-4923-9ECA-AF7696069764}"/>
              </a:ext>
            </a:extLst>
          </p:cNvPr>
          <p:cNvSpPr txBox="1">
            <a:spLocks/>
          </p:cNvSpPr>
          <p:nvPr/>
        </p:nvSpPr>
        <p:spPr>
          <a:xfrm>
            <a:off x="723688" y="2695605"/>
            <a:ext cx="6148533" cy="39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5200D-32D2-444D-A8B3-37C5F575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6334699" y="2503764"/>
            <a:ext cx="5776812" cy="4332610"/>
          </a:xfrm>
          <a:prstGeom prst="rect">
            <a:avLst/>
          </a:prstGeom>
          <a:effectLst>
            <a:innerShdw blurRad="444500" dist="50800" dir="13500000">
              <a:schemeClr val="accent6">
                <a:lumMod val="60000"/>
                <a:lumOff val="40000"/>
                <a:alpha val="50000"/>
              </a:schemeClr>
            </a:inn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AE9838-D297-4D01-A163-FB6267B074FD}"/>
              </a:ext>
            </a:extLst>
          </p:cNvPr>
          <p:cNvSpPr txBox="1">
            <a:spLocks/>
          </p:cNvSpPr>
          <p:nvPr/>
        </p:nvSpPr>
        <p:spPr>
          <a:xfrm>
            <a:off x="1145202" y="562149"/>
            <a:ext cx="9424199" cy="198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invitation for bid and a request for proposal are the same thing.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1D5C9A0-8A6C-4923-9ECA-AF7696069764}"/>
              </a:ext>
            </a:extLst>
          </p:cNvPr>
          <p:cNvSpPr txBox="1">
            <a:spLocks/>
          </p:cNvSpPr>
          <p:nvPr/>
        </p:nvSpPr>
        <p:spPr>
          <a:xfrm>
            <a:off x="723688" y="2695605"/>
            <a:ext cx="6148533" cy="39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effectLst/>
                <a:highlight>
                  <a:srgbClr val="FF00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8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AE9838-D297-4D01-A163-FB6267B074FD}"/>
              </a:ext>
            </a:extLst>
          </p:cNvPr>
          <p:cNvSpPr txBox="1">
            <a:spLocks/>
          </p:cNvSpPr>
          <p:nvPr/>
        </p:nvSpPr>
        <p:spPr>
          <a:xfrm>
            <a:off x="598664" y="176656"/>
            <a:ext cx="9424199" cy="1982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Websites with Procurement Q &amp; A and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05BED-1348-4AD0-B381-A9D03AF287D9}"/>
              </a:ext>
            </a:extLst>
          </p:cNvPr>
          <p:cNvSpPr txBox="1"/>
          <p:nvPr/>
        </p:nvSpPr>
        <p:spPr>
          <a:xfrm>
            <a:off x="1355622" y="1861670"/>
            <a:ext cx="9648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https://www.cde.ca.gov/ls/nu/pr/procurementcnpfaqs.asp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39FDC-EABB-42C0-A337-47759CB69E8A}"/>
              </a:ext>
            </a:extLst>
          </p:cNvPr>
          <p:cNvSpPr txBox="1"/>
          <p:nvPr/>
        </p:nvSpPr>
        <p:spPr>
          <a:xfrm>
            <a:off x="3685213" y="2721492"/>
            <a:ext cx="8048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https://schoolnutrition.org/uploadedFiles/Resources_and_Research/Operations/WhitePaper-SolvingtheProcurementPuzzle.pdf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614B7-4D67-467E-8ACD-61AC3270C0FB}"/>
              </a:ext>
            </a:extLst>
          </p:cNvPr>
          <p:cNvSpPr txBox="1"/>
          <p:nvPr/>
        </p:nvSpPr>
        <p:spPr>
          <a:xfrm>
            <a:off x="4368362" y="4234670"/>
            <a:ext cx="79142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https://doe.sd.gov/cans/documents/ICN-procurement.pdf</a:t>
            </a:r>
            <a:r>
              <a:rPr lang="en-US" sz="2800" dirty="0"/>
              <a:t>  </a:t>
            </a:r>
            <a:r>
              <a:rPr lang="en-US" sz="1600" dirty="0"/>
              <a:t>Procurement in the 21</a:t>
            </a:r>
            <a:r>
              <a:rPr lang="en-US" sz="1600" baseline="30000" dirty="0"/>
              <a:t>st</a:t>
            </a:r>
            <a:r>
              <a:rPr lang="en-US" sz="1600" dirty="0"/>
              <a:t> Century Manual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C597D-0AF8-4379-83F5-8A2BE8EA91C5}"/>
              </a:ext>
            </a:extLst>
          </p:cNvPr>
          <p:cNvSpPr txBox="1"/>
          <p:nvPr/>
        </p:nvSpPr>
        <p:spPr>
          <a:xfrm>
            <a:off x="5567602" y="5332932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https://www.esc4.net/Assets/procument-6-hr-2019.pdf</a:t>
            </a:r>
            <a:r>
              <a:rPr lang="en-US" sz="2800" dirty="0"/>
              <a:t>  </a:t>
            </a:r>
            <a:r>
              <a:rPr lang="en-US" sz="1600" dirty="0"/>
              <a:t>Procurement in the 21</a:t>
            </a:r>
            <a:r>
              <a:rPr lang="en-US" sz="1600" baseline="30000" dirty="0"/>
              <a:t>st</a:t>
            </a:r>
            <a:r>
              <a:rPr lang="en-US" sz="1600" dirty="0"/>
              <a:t> Century Power Point</a:t>
            </a:r>
          </a:p>
        </p:txBody>
      </p:sp>
    </p:spTree>
    <p:extLst>
      <p:ext uri="{BB962C8B-B14F-4D97-AF65-F5344CB8AC3E}">
        <p14:creationId xmlns:p14="http://schemas.microsoft.com/office/powerpoint/2010/main" val="394019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702B8C-FD11-4C6F-8FB7-EC094930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56" y="313765"/>
            <a:ext cx="7174799" cy="6544235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C3B01E-81B4-4753-B031-773B79A4D65D}"/>
              </a:ext>
            </a:extLst>
          </p:cNvPr>
          <p:cNvSpPr txBox="1">
            <a:spLocks/>
          </p:cNvSpPr>
          <p:nvPr/>
        </p:nvSpPr>
        <p:spPr>
          <a:xfrm>
            <a:off x="-192064" y="269697"/>
            <a:ext cx="5953886" cy="2346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may be responsible for procurement in school food and nutrition services program?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05DBC1C-D6B9-49E3-8B6C-F8283B5ABCA4}"/>
              </a:ext>
            </a:extLst>
          </p:cNvPr>
          <p:cNvSpPr txBox="1">
            <a:spLocks/>
          </p:cNvSpPr>
          <p:nvPr/>
        </p:nvSpPr>
        <p:spPr>
          <a:xfrm>
            <a:off x="297456" y="2885987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district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agency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cooperative buying group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above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8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702B8C-FD11-4C6F-8FB7-EC094930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56" y="313765"/>
            <a:ext cx="7174799" cy="6544235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C3B01E-81B4-4753-B031-773B79A4D65D}"/>
              </a:ext>
            </a:extLst>
          </p:cNvPr>
          <p:cNvSpPr txBox="1">
            <a:spLocks/>
          </p:cNvSpPr>
          <p:nvPr/>
        </p:nvSpPr>
        <p:spPr>
          <a:xfrm>
            <a:off x="-192064" y="269697"/>
            <a:ext cx="5953886" cy="2346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may be responsible for procurement in school food and nutrition services program?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05DBC1C-D6B9-49E3-8B6C-F8283B5ABCA4}"/>
              </a:ext>
            </a:extLst>
          </p:cNvPr>
          <p:cNvSpPr txBox="1">
            <a:spLocks/>
          </p:cNvSpPr>
          <p:nvPr/>
        </p:nvSpPr>
        <p:spPr>
          <a:xfrm>
            <a:off x="297456" y="2885987"/>
            <a:ext cx="6574766" cy="37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 district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agency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cooperative buying group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of the above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7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407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Britannic Bold</vt:lpstr>
      <vt:lpstr>Calibri</vt:lpstr>
      <vt:lpstr>Calibri Light</vt:lpstr>
      <vt:lpstr>Office Theme</vt:lpstr>
      <vt:lpstr>What factors should be considered during the purchasing process?</vt:lpstr>
      <vt:lpstr>What factors should be considered during the purchasing process?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factors should be considered during the purchasing process?</dc:title>
  <dc:creator>Rae Hollenbeck</dc:creator>
  <cp:lastModifiedBy>Rae Hollenbeck</cp:lastModifiedBy>
  <cp:revision>5</cp:revision>
  <dcterms:created xsi:type="dcterms:W3CDTF">2020-10-28T18:22:58Z</dcterms:created>
  <dcterms:modified xsi:type="dcterms:W3CDTF">2020-12-09T20:06:06Z</dcterms:modified>
</cp:coreProperties>
</file>