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6" r:id="rId5"/>
    <p:sldId id="259" r:id="rId6"/>
    <p:sldId id="283" r:id="rId7"/>
    <p:sldId id="269" r:id="rId8"/>
    <p:sldId id="270" r:id="rId9"/>
    <p:sldId id="272" r:id="rId10"/>
    <p:sldId id="273" r:id="rId11"/>
    <p:sldId id="275" r:id="rId12"/>
    <p:sldId id="281" r:id="rId13"/>
    <p:sldId id="27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47" autoAdjust="0"/>
  </p:normalViewPr>
  <p:slideViewPr>
    <p:cSldViewPr snapToGrid="0">
      <p:cViewPr varScale="1">
        <p:scale>
          <a:sx n="88" d="100"/>
          <a:sy n="88" d="100"/>
        </p:scale>
        <p:origin x="144" y="90"/>
      </p:cViewPr>
      <p:guideLst/>
    </p:cSldViewPr>
  </p:slideViewPr>
  <p:notesTextViewPr>
    <p:cViewPr>
      <p:scale>
        <a:sx n="1" d="1"/>
        <a:sy n="1" d="1"/>
      </p:scale>
      <p:origin x="0" y="0"/>
    </p:cViewPr>
  </p:notesTextViewPr>
  <p:sorterViewPr>
    <p:cViewPr>
      <p:scale>
        <a:sx n="100" d="100"/>
        <a:sy n="100" d="100"/>
      </p:scale>
      <p:origin x="0" y="-49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B1D323-B319-41F8-896B-99B67880879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75088FD-469D-4983-B966-CFEB6C642D0F}">
      <dgm:prSet/>
      <dgm:spPr/>
      <dgm:t>
        <a:bodyPr/>
        <a:lstStyle/>
        <a:p>
          <a:r>
            <a:rPr lang="en-US" dirty="0"/>
            <a:t>Equipment and Smallware Sales Managers</a:t>
          </a:r>
        </a:p>
      </dgm:t>
    </dgm:pt>
    <dgm:pt modelId="{F19C491F-F1FD-4A6C-A0A0-7368E86D7E42}" type="parTrans" cxnId="{6803D6B9-CADA-4EC1-9C05-9B917773BA00}">
      <dgm:prSet/>
      <dgm:spPr/>
      <dgm:t>
        <a:bodyPr/>
        <a:lstStyle/>
        <a:p>
          <a:endParaRPr lang="en-US"/>
        </a:p>
      </dgm:t>
    </dgm:pt>
    <dgm:pt modelId="{0FBAB4B4-B395-4674-AF3D-D5B36202C5FE}" type="sibTrans" cxnId="{6803D6B9-CADA-4EC1-9C05-9B917773BA00}">
      <dgm:prSet/>
      <dgm:spPr/>
      <dgm:t>
        <a:bodyPr/>
        <a:lstStyle/>
        <a:p>
          <a:endParaRPr lang="en-US"/>
        </a:p>
      </dgm:t>
    </dgm:pt>
    <dgm:pt modelId="{56BD0FAD-8168-445B-A898-5B6CD0E579B5}">
      <dgm:prSet/>
      <dgm:spPr/>
      <dgm:t>
        <a:bodyPr/>
        <a:lstStyle/>
        <a:p>
          <a:r>
            <a:rPr lang="en-US" dirty="0"/>
            <a:t>Paper and Plastics Representatives</a:t>
          </a:r>
        </a:p>
      </dgm:t>
    </dgm:pt>
    <dgm:pt modelId="{B106B9FC-2ACE-4EE4-8D48-FCF14AF00154}" type="parTrans" cxnId="{28BA5AAE-63E5-42E0-B3B2-AF67F65895F9}">
      <dgm:prSet/>
      <dgm:spPr/>
      <dgm:t>
        <a:bodyPr/>
        <a:lstStyle/>
        <a:p>
          <a:endParaRPr lang="en-US"/>
        </a:p>
      </dgm:t>
    </dgm:pt>
    <dgm:pt modelId="{B18A7D65-E0D9-4944-A282-F95FAA0D4F53}" type="sibTrans" cxnId="{28BA5AAE-63E5-42E0-B3B2-AF67F65895F9}">
      <dgm:prSet/>
      <dgm:spPr/>
      <dgm:t>
        <a:bodyPr/>
        <a:lstStyle/>
        <a:p>
          <a:endParaRPr lang="en-US"/>
        </a:p>
      </dgm:t>
    </dgm:pt>
    <dgm:pt modelId="{4FD3EE2E-82A8-4F52-8E4B-5F4E18360F08}">
      <dgm:prSet/>
      <dgm:spPr/>
      <dgm:t>
        <a:bodyPr/>
        <a:lstStyle/>
        <a:p>
          <a:r>
            <a:rPr lang="en-US" dirty="0"/>
            <a:t>Consultants for Training and Education</a:t>
          </a:r>
        </a:p>
      </dgm:t>
    </dgm:pt>
    <dgm:pt modelId="{EAC5BD86-C144-4140-806F-27ABE41C90AD}" type="parTrans" cxnId="{4CDC800F-815A-46E1-AF5A-588707D251FC}">
      <dgm:prSet/>
      <dgm:spPr/>
      <dgm:t>
        <a:bodyPr/>
        <a:lstStyle/>
        <a:p>
          <a:endParaRPr lang="en-US"/>
        </a:p>
      </dgm:t>
    </dgm:pt>
    <dgm:pt modelId="{2152DB07-A246-42A8-B7C2-AFE7254BD6B2}" type="sibTrans" cxnId="{4CDC800F-815A-46E1-AF5A-588707D251FC}">
      <dgm:prSet/>
      <dgm:spPr/>
      <dgm:t>
        <a:bodyPr/>
        <a:lstStyle/>
        <a:p>
          <a:endParaRPr lang="en-US"/>
        </a:p>
      </dgm:t>
    </dgm:pt>
    <dgm:pt modelId="{720E3517-9DAA-497A-87D1-058C8D0D8DA8}">
      <dgm:prSet/>
      <dgm:spPr/>
      <dgm:t>
        <a:bodyPr/>
        <a:lstStyle/>
        <a:p>
          <a:r>
            <a:rPr lang="en-US" dirty="0"/>
            <a:t>Safety and Sanitation Companies</a:t>
          </a:r>
        </a:p>
      </dgm:t>
    </dgm:pt>
    <dgm:pt modelId="{DB399FFE-A7F7-4D4A-9162-D53ECAD066FE}" type="parTrans" cxnId="{FEBC81AC-A023-4C4F-960E-5D47C668E00C}">
      <dgm:prSet/>
      <dgm:spPr/>
      <dgm:t>
        <a:bodyPr/>
        <a:lstStyle/>
        <a:p>
          <a:endParaRPr lang="en-US"/>
        </a:p>
      </dgm:t>
    </dgm:pt>
    <dgm:pt modelId="{5B39ECEE-3F4B-44B5-A88F-22D5963B0150}" type="sibTrans" cxnId="{FEBC81AC-A023-4C4F-960E-5D47C668E00C}">
      <dgm:prSet/>
      <dgm:spPr/>
      <dgm:t>
        <a:bodyPr/>
        <a:lstStyle/>
        <a:p>
          <a:endParaRPr lang="en-US"/>
        </a:p>
      </dgm:t>
    </dgm:pt>
    <dgm:pt modelId="{2FF59EB6-F4C2-46D3-984D-D7FB988D0AB3}">
      <dgm:prSet/>
      <dgm:spPr/>
      <dgm:t>
        <a:bodyPr/>
        <a:lstStyle/>
        <a:p>
          <a:r>
            <a:rPr lang="en-US" dirty="0"/>
            <a:t>Cafeteria Design Corporations</a:t>
          </a:r>
        </a:p>
      </dgm:t>
    </dgm:pt>
    <dgm:pt modelId="{189497D5-728C-46D2-A2FC-AF1B5E591F1D}" type="parTrans" cxnId="{C32716FF-59C6-49B6-8AF5-EBEEAA828725}">
      <dgm:prSet/>
      <dgm:spPr/>
      <dgm:t>
        <a:bodyPr/>
        <a:lstStyle/>
        <a:p>
          <a:endParaRPr lang="en-US"/>
        </a:p>
      </dgm:t>
    </dgm:pt>
    <dgm:pt modelId="{A2CE976A-0288-4BC0-9E53-643432373FB1}" type="sibTrans" cxnId="{C32716FF-59C6-49B6-8AF5-EBEEAA828725}">
      <dgm:prSet/>
      <dgm:spPr/>
      <dgm:t>
        <a:bodyPr/>
        <a:lstStyle/>
        <a:p>
          <a:endParaRPr lang="en-US"/>
        </a:p>
      </dgm:t>
    </dgm:pt>
    <dgm:pt modelId="{5741C801-6680-4D8A-B38C-1430006D187F}">
      <dgm:prSet/>
      <dgm:spPr/>
      <dgm:t>
        <a:bodyPr/>
        <a:lstStyle/>
        <a:p>
          <a:r>
            <a:rPr lang="en-US" dirty="0"/>
            <a:t>Software Company Representatives </a:t>
          </a:r>
        </a:p>
      </dgm:t>
    </dgm:pt>
    <dgm:pt modelId="{41EA5665-88AA-4127-9FF7-F35B32E348AF}" type="sibTrans" cxnId="{229271C5-0C61-4089-AD19-D0CDBB35A442}">
      <dgm:prSet/>
      <dgm:spPr/>
      <dgm:t>
        <a:bodyPr/>
        <a:lstStyle/>
        <a:p>
          <a:endParaRPr lang="en-US"/>
        </a:p>
      </dgm:t>
    </dgm:pt>
    <dgm:pt modelId="{0671EE2D-6E86-460C-82D0-9B326EC6C67B}" type="parTrans" cxnId="{229271C5-0C61-4089-AD19-D0CDBB35A442}">
      <dgm:prSet/>
      <dgm:spPr/>
      <dgm:t>
        <a:bodyPr/>
        <a:lstStyle/>
        <a:p>
          <a:endParaRPr lang="en-US"/>
        </a:p>
      </dgm:t>
    </dgm:pt>
    <dgm:pt modelId="{E4E4BA75-8DF5-4C4C-9732-1159E777B883}">
      <dgm:prSet/>
      <dgm:spPr/>
      <dgm:t>
        <a:bodyPr/>
        <a:lstStyle/>
        <a:p>
          <a:r>
            <a:rPr lang="en-US" b="1" dirty="0"/>
            <a:t>Service Equipment and Software</a:t>
          </a:r>
          <a:endParaRPr lang="en-US" dirty="0"/>
        </a:p>
      </dgm:t>
    </dgm:pt>
    <dgm:pt modelId="{4A32263F-46ED-4704-ADAC-C5CA46C8F2F7}" type="sibTrans" cxnId="{6E500D84-2BF3-4AB5-9C77-1A3083DC1B7A}">
      <dgm:prSet/>
      <dgm:spPr/>
      <dgm:t>
        <a:bodyPr/>
        <a:lstStyle/>
        <a:p>
          <a:endParaRPr lang="en-US"/>
        </a:p>
      </dgm:t>
    </dgm:pt>
    <dgm:pt modelId="{17AB579C-50C3-4C19-B02A-941F6F8EF54F}" type="parTrans" cxnId="{6E500D84-2BF3-4AB5-9C77-1A3083DC1B7A}">
      <dgm:prSet/>
      <dgm:spPr/>
      <dgm:t>
        <a:bodyPr/>
        <a:lstStyle/>
        <a:p>
          <a:endParaRPr lang="en-US"/>
        </a:p>
      </dgm:t>
    </dgm:pt>
    <dgm:pt modelId="{3DF1248D-1A46-41AC-B36F-A6DAF9A933D7}" type="pres">
      <dgm:prSet presAssocID="{FAB1D323-B319-41F8-896B-99B678808795}" presName="vert0" presStyleCnt="0">
        <dgm:presLayoutVars>
          <dgm:dir/>
          <dgm:animOne val="branch"/>
          <dgm:animLvl val="lvl"/>
        </dgm:presLayoutVars>
      </dgm:prSet>
      <dgm:spPr/>
      <dgm:t>
        <a:bodyPr/>
        <a:lstStyle/>
        <a:p>
          <a:endParaRPr lang="en-US"/>
        </a:p>
      </dgm:t>
    </dgm:pt>
    <dgm:pt modelId="{436B789A-A22B-4A50-8C92-B1B7D25BEA54}" type="pres">
      <dgm:prSet presAssocID="{E4E4BA75-8DF5-4C4C-9732-1159E777B883}" presName="thickLine" presStyleLbl="alignNode1" presStyleIdx="0" presStyleCnt="1"/>
      <dgm:spPr/>
    </dgm:pt>
    <dgm:pt modelId="{592A1761-793F-40DA-A76A-7703447A4CB8}" type="pres">
      <dgm:prSet presAssocID="{E4E4BA75-8DF5-4C4C-9732-1159E777B883}" presName="horz1" presStyleCnt="0"/>
      <dgm:spPr/>
    </dgm:pt>
    <dgm:pt modelId="{61A5CF54-195C-4F09-A284-50402D64A011}" type="pres">
      <dgm:prSet presAssocID="{E4E4BA75-8DF5-4C4C-9732-1159E777B883}" presName="tx1" presStyleLbl="revTx" presStyleIdx="0" presStyleCnt="7"/>
      <dgm:spPr/>
      <dgm:t>
        <a:bodyPr/>
        <a:lstStyle/>
        <a:p>
          <a:endParaRPr lang="en-US"/>
        </a:p>
      </dgm:t>
    </dgm:pt>
    <dgm:pt modelId="{4D696ED4-C19C-4FEE-A198-274C048ECF63}" type="pres">
      <dgm:prSet presAssocID="{E4E4BA75-8DF5-4C4C-9732-1159E777B883}" presName="vert1" presStyleCnt="0"/>
      <dgm:spPr/>
    </dgm:pt>
    <dgm:pt modelId="{08F4DC03-C453-49B1-A870-2D33C3104CCB}" type="pres">
      <dgm:prSet presAssocID="{5741C801-6680-4D8A-B38C-1430006D187F}" presName="vertSpace2a" presStyleCnt="0"/>
      <dgm:spPr/>
    </dgm:pt>
    <dgm:pt modelId="{AA6D2D6E-106C-4506-A895-45BC5490ED1D}" type="pres">
      <dgm:prSet presAssocID="{5741C801-6680-4D8A-B38C-1430006D187F}" presName="horz2" presStyleCnt="0"/>
      <dgm:spPr/>
    </dgm:pt>
    <dgm:pt modelId="{5EF35661-C365-4E1E-9FD9-2AD0562EC3B3}" type="pres">
      <dgm:prSet presAssocID="{5741C801-6680-4D8A-B38C-1430006D187F}" presName="horzSpace2" presStyleCnt="0"/>
      <dgm:spPr/>
    </dgm:pt>
    <dgm:pt modelId="{DE9386C1-7787-419F-A18A-3458215FCE04}" type="pres">
      <dgm:prSet presAssocID="{5741C801-6680-4D8A-B38C-1430006D187F}" presName="tx2" presStyleLbl="revTx" presStyleIdx="1" presStyleCnt="7"/>
      <dgm:spPr/>
      <dgm:t>
        <a:bodyPr/>
        <a:lstStyle/>
        <a:p>
          <a:endParaRPr lang="en-US"/>
        </a:p>
      </dgm:t>
    </dgm:pt>
    <dgm:pt modelId="{733E837F-5D87-400C-BD71-9455F57F8C62}" type="pres">
      <dgm:prSet presAssocID="{5741C801-6680-4D8A-B38C-1430006D187F}" presName="vert2" presStyleCnt="0"/>
      <dgm:spPr/>
    </dgm:pt>
    <dgm:pt modelId="{BBF2C643-85CE-4685-91AC-DCB88E409917}" type="pres">
      <dgm:prSet presAssocID="{5741C801-6680-4D8A-B38C-1430006D187F}" presName="thinLine2b" presStyleLbl="callout" presStyleIdx="0" presStyleCnt="6"/>
      <dgm:spPr/>
    </dgm:pt>
    <dgm:pt modelId="{8A1D0E66-985A-49E3-9746-DC0443DF84DD}" type="pres">
      <dgm:prSet presAssocID="{5741C801-6680-4D8A-B38C-1430006D187F}" presName="vertSpace2b" presStyleCnt="0"/>
      <dgm:spPr/>
    </dgm:pt>
    <dgm:pt modelId="{B6B1BC14-F8C0-4417-99CB-21B65DCF43BC}" type="pres">
      <dgm:prSet presAssocID="{F75088FD-469D-4983-B966-CFEB6C642D0F}" presName="horz2" presStyleCnt="0"/>
      <dgm:spPr/>
    </dgm:pt>
    <dgm:pt modelId="{2C673874-FB12-4A7A-9A10-D26F9143C8AB}" type="pres">
      <dgm:prSet presAssocID="{F75088FD-469D-4983-B966-CFEB6C642D0F}" presName="horzSpace2" presStyleCnt="0"/>
      <dgm:spPr/>
    </dgm:pt>
    <dgm:pt modelId="{6FBDDAB5-FFF8-4E09-BB31-F3AE33908025}" type="pres">
      <dgm:prSet presAssocID="{F75088FD-469D-4983-B966-CFEB6C642D0F}" presName="tx2" presStyleLbl="revTx" presStyleIdx="2" presStyleCnt="7"/>
      <dgm:spPr/>
      <dgm:t>
        <a:bodyPr/>
        <a:lstStyle/>
        <a:p>
          <a:endParaRPr lang="en-US"/>
        </a:p>
      </dgm:t>
    </dgm:pt>
    <dgm:pt modelId="{89A7E24C-73C5-4551-8BF1-F12CD43B3580}" type="pres">
      <dgm:prSet presAssocID="{F75088FD-469D-4983-B966-CFEB6C642D0F}" presName="vert2" presStyleCnt="0"/>
      <dgm:spPr/>
    </dgm:pt>
    <dgm:pt modelId="{D400BE4C-A5DB-4DF5-9F0B-CB76FFAF7DEA}" type="pres">
      <dgm:prSet presAssocID="{F75088FD-469D-4983-B966-CFEB6C642D0F}" presName="thinLine2b" presStyleLbl="callout" presStyleIdx="1" presStyleCnt="6"/>
      <dgm:spPr/>
    </dgm:pt>
    <dgm:pt modelId="{AEC0CEB3-9EB4-4D34-A975-348428BD6A85}" type="pres">
      <dgm:prSet presAssocID="{F75088FD-469D-4983-B966-CFEB6C642D0F}" presName="vertSpace2b" presStyleCnt="0"/>
      <dgm:spPr/>
    </dgm:pt>
    <dgm:pt modelId="{52A97571-4745-4380-9BEB-A70FA07DCC5A}" type="pres">
      <dgm:prSet presAssocID="{56BD0FAD-8168-445B-A898-5B6CD0E579B5}" presName="horz2" presStyleCnt="0"/>
      <dgm:spPr/>
    </dgm:pt>
    <dgm:pt modelId="{AFE1D8FA-76C6-496F-94C1-AEE4809AB190}" type="pres">
      <dgm:prSet presAssocID="{56BD0FAD-8168-445B-A898-5B6CD0E579B5}" presName="horzSpace2" presStyleCnt="0"/>
      <dgm:spPr/>
    </dgm:pt>
    <dgm:pt modelId="{7C9DF258-94D2-4ECB-8FF3-3D21B6535A45}" type="pres">
      <dgm:prSet presAssocID="{56BD0FAD-8168-445B-A898-5B6CD0E579B5}" presName="tx2" presStyleLbl="revTx" presStyleIdx="3" presStyleCnt="7"/>
      <dgm:spPr/>
      <dgm:t>
        <a:bodyPr/>
        <a:lstStyle/>
        <a:p>
          <a:endParaRPr lang="en-US"/>
        </a:p>
      </dgm:t>
    </dgm:pt>
    <dgm:pt modelId="{09FCE54A-B7B8-42AC-AD74-F08BD1E60ABB}" type="pres">
      <dgm:prSet presAssocID="{56BD0FAD-8168-445B-A898-5B6CD0E579B5}" presName="vert2" presStyleCnt="0"/>
      <dgm:spPr/>
    </dgm:pt>
    <dgm:pt modelId="{78079ECC-A41F-49BD-9DF9-B951689BEAF7}" type="pres">
      <dgm:prSet presAssocID="{56BD0FAD-8168-445B-A898-5B6CD0E579B5}" presName="thinLine2b" presStyleLbl="callout" presStyleIdx="2" presStyleCnt="6"/>
      <dgm:spPr/>
    </dgm:pt>
    <dgm:pt modelId="{0FD0FA79-77E3-407E-8DAA-4478E357EF56}" type="pres">
      <dgm:prSet presAssocID="{56BD0FAD-8168-445B-A898-5B6CD0E579B5}" presName="vertSpace2b" presStyleCnt="0"/>
      <dgm:spPr/>
    </dgm:pt>
    <dgm:pt modelId="{57593908-1674-4A09-A54F-606CEFBC1392}" type="pres">
      <dgm:prSet presAssocID="{4FD3EE2E-82A8-4F52-8E4B-5F4E18360F08}" presName="horz2" presStyleCnt="0"/>
      <dgm:spPr/>
    </dgm:pt>
    <dgm:pt modelId="{C78B4BED-F22B-4625-ACF8-EDAC3E557675}" type="pres">
      <dgm:prSet presAssocID="{4FD3EE2E-82A8-4F52-8E4B-5F4E18360F08}" presName="horzSpace2" presStyleCnt="0"/>
      <dgm:spPr/>
    </dgm:pt>
    <dgm:pt modelId="{32F503A2-CF25-4F8A-BD70-0B0E8D267914}" type="pres">
      <dgm:prSet presAssocID="{4FD3EE2E-82A8-4F52-8E4B-5F4E18360F08}" presName="tx2" presStyleLbl="revTx" presStyleIdx="4" presStyleCnt="7"/>
      <dgm:spPr/>
      <dgm:t>
        <a:bodyPr/>
        <a:lstStyle/>
        <a:p>
          <a:endParaRPr lang="en-US"/>
        </a:p>
      </dgm:t>
    </dgm:pt>
    <dgm:pt modelId="{376F4599-3A06-496D-B950-B34DBECF2D2C}" type="pres">
      <dgm:prSet presAssocID="{4FD3EE2E-82A8-4F52-8E4B-5F4E18360F08}" presName="vert2" presStyleCnt="0"/>
      <dgm:spPr/>
    </dgm:pt>
    <dgm:pt modelId="{AAE124D4-3161-44B1-8569-4661DC3B237B}" type="pres">
      <dgm:prSet presAssocID="{4FD3EE2E-82A8-4F52-8E4B-5F4E18360F08}" presName="thinLine2b" presStyleLbl="callout" presStyleIdx="3" presStyleCnt="6"/>
      <dgm:spPr/>
    </dgm:pt>
    <dgm:pt modelId="{F9EC79D9-464D-423D-B210-36C414DB01AF}" type="pres">
      <dgm:prSet presAssocID="{4FD3EE2E-82A8-4F52-8E4B-5F4E18360F08}" presName="vertSpace2b" presStyleCnt="0"/>
      <dgm:spPr/>
    </dgm:pt>
    <dgm:pt modelId="{75100158-3761-4FE8-BA7B-5CD4E2D621C2}" type="pres">
      <dgm:prSet presAssocID="{720E3517-9DAA-497A-87D1-058C8D0D8DA8}" presName="horz2" presStyleCnt="0"/>
      <dgm:spPr/>
    </dgm:pt>
    <dgm:pt modelId="{F2FDA623-4C9B-45C8-9DB6-188340768C77}" type="pres">
      <dgm:prSet presAssocID="{720E3517-9DAA-497A-87D1-058C8D0D8DA8}" presName="horzSpace2" presStyleCnt="0"/>
      <dgm:spPr/>
    </dgm:pt>
    <dgm:pt modelId="{855B16AE-3F67-408F-AAC1-22656524E569}" type="pres">
      <dgm:prSet presAssocID="{720E3517-9DAA-497A-87D1-058C8D0D8DA8}" presName="tx2" presStyleLbl="revTx" presStyleIdx="5" presStyleCnt="7"/>
      <dgm:spPr/>
      <dgm:t>
        <a:bodyPr/>
        <a:lstStyle/>
        <a:p>
          <a:endParaRPr lang="en-US"/>
        </a:p>
      </dgm:t>
    </dgm:pt>
    <dgm:pt modelId="{2C562C39-1A72-4FAB-9F22-592370D274FC}" type="pres">
      <dgm:prSet presAssocID="{720E3517-9DAA-497A-87D1-058C8D0D8DA8}" presName="vert2" presStyleCnt="0"/>
      <dgm:spPr/>
    </dgm:pt>
    <dgm:pt modelId="{0A425773-06E7-4E76-A7A6-4A7CF7DA315D}" type="pres">
      <dgm:prSet presAssocID="{720E3517-9DAA-497A-87D1-058C8D0D8DA8}" presName="thinLine2b" presStyleLbl="callout" presStyleIdx="4" presStyleCnt="6"/>
      <dgm:spPr/>
    </dgm:pt>
    <dgm:pt modelId="{A9159518-CC9C-42E6-BA11-0896EFEDE00D}" type="pres">
      <dgm:prSet presAssocID="{720E3517-9DAA-497A-87D1-058C8D0D8DA8}" presName="vertSpace2b" presStyleCnt="0"/>
      <dgm:spPr/>
    </dgm:pt>
    <dgm:pt modelId="{14B0B04A-1C2F-441F-8D65-115D3C8E4666}" type="pres">
      <dgm:prSet presAssocID="{2FF59EB6-F4C2-46D3-984D-D7FB988D0AB3}" presName="horz2" presStyleCnt="0"/>
      <dgm:spPr/>
    </dgm:pt>
    <dgm:pt modelId="{52B7E9F1-96C5-460E-889A-74BDF641B10E}" type="pres">
      <dgm:prSet presAssocID="{2FF59EB6-F4C2-46D3-984D-D7FB988D0AB3}" presName="horzSpace2" presStyleCnt="0"/>
      <dgm:spPr/>
    </dgm:pt>
    <dgm:pt modelId="{2E30964C-C175-4CBF-8F53-CB89AAA366E5}" type="pres">
      <dgm:prSet presAssocID="{2FF59EB6-F4C2-46D3-984D-D7FB988D0AB3}" presName="tx2" presStyleLbl="revTx" presStyleIdx="6" presStyleCnt="7"/>
      <dgm:spPr/>
      <dgm:t>
        <a:bodyPr/>
        <a:lstStyle/>
        <a:p>
          <a:endParaRPr lang="en-US"/>
        </a:p>
      </dgm:t>
    </dgm:pt>
    <dgm:pt modelId="{30C9BB2B-595A-49C9-8D70-580C1EF4B17E}" type="pres">
      <dgm:prSet presAssocID="{2FF59EB6-F4C2-46D3-984D-D7FB988D0AB3}" presName="vert2" presStyleCnt="0"/>
      <dgm:spPr/>
    </dgm:pt>
    <dgm:pt modelId="{5C0EDA9E-0F2A-4C4C-9BAF-9523739B49A2}" type="pres">
      <dgm:prSet presAssocID="{2FF59EB6-F4C2-46D3-984D-D7FB988D0AB3}" presName="thinLine2b" presStyleLbl="callout" presStyleIdx="5" presStyleCnt="6"/>
      <dgm:spPr/>
    </dgm:pt>
    <dgm:pt modelId="{8E258DFB-508F-44AE-8559-FDA7CBA8EEB1}" type="pres">
      <dgm:prSet presAssocID="{2FF59EB6-F4C2-46D3-984D-D7FB988D0AB3}" presName="vertSpace2b" presStyleCnt="0"/>
      <dgm:spPr/>
    </dgm:pt>
  </dgm:ptLst>
  <dgm:cxnLst>
    <dgm:cxn modelId="{6803D6B9-CADA-4EC1-9C05-9B917773BA00}" srcId="{E4E4BA75-8DF5-4C4C-9732-1159E777B883}" destId="{F75088FD-469D-4983-B966-CFEB6C642D0F}" srcOrd="1" destOrd="0" parTransId="{F19C491F-F1FD-4A6C-A0A0-7368E86D7E42}" sibTransId="{0FBAB4B4-B395-4674-AF3D-D5B36202C5FE}"/>
    <dgm:cxn modelId="{95E5837B-BA8A-499F-8A0C-A7CF5AA6DAE2}" type="presOf" srcId="{FAB1D323-B319-41F8-896B-99B678808795}" destId="{3DF1248D-1A46-41AC-B36F-A6DAF9A933D7}" srcOrd="0" destOrd="0" presId="urn:microsoft.com/office/officeart/2008/layout/LinedList"/>
    <dgm:cxn modelId="{03993E81-5744-4D7A-89B7-8959FF247C1C}" type="presOf" srcId="{56BD0FAD-8168-445B-A898-5B6CD0E579B5}" destId="{7C9DF258-94D2-4ECB-8FF3-3D21B6535A45}" srcOrd="0" destOrd="0" presId="urn:microsoft.com/office/officeart/2008/layout/LinedList"/>
    <dgm:cxn modelId="{C32716FF-59C6-49B6-8AF5-EBEEAA828725}" srcId="{E4E4BA75-8DF5-4C4C-9732-1159E777B883}" destId="{2FF59EB6-F4C2-46D3-984D-D7FB988D0AB3}" srcOrd="5" destOrd="0" parTransId="{189497D5-728C-46D2-A2FC-AF1B5E591F1D}" sibTransId="{A2CE976A-0288-4BC0-9E53-643432373FB1}"/>
    <dgm:cxn modelId="{A4C30286-770C-4072-96F8-5CB913C5EFF0}" type="presOf" srcId="{2FF59EB6-F4C2-46D3-984D-D7FB988D0AB3}" destId="{2E30964C-C175-4CBF-8F53-CB89AAA366E5}" srcOrd="0" destOrd="0" presId="urn:microsoft.com/office/officeart/2008/layout/LinedList"/>
    <dgm:cxn modelId="{FEBC81AC-A023-4C4F-960E-5D47C668E00C}" srcId="{E4E4BA75-8DF5-4C4C-9732-1159E777B883}" destId="{720E3517-9DAA-497A-87D1-058C8D0D8DA8}" srcOrd="4" destOrd="0" parTransId="{DB399FFE-A7F7-4D4A-9162-D53ECAD066FE}" sibTransId="{5B39ECEE-3F4B-44B5-A88F-22D5963B0150}"/>
    <dgm:cxn modelId="{4036140A-8E21-48EE-82A3-37BBE130AA50}" type="presOf" srcId="{E4E4BA75-8DF5-4C4C-9732-1159E777B883}" destId="{61A5CF54-195C-4F09-A284-50402D64A011}" srcOrd="0" destOrd="0" presId="urn:microsoft.com/office/officeart/2008/layout/LinedList"/>
    <dgm:cxn modelId="{C70FD0A9-486C-41D7-ACD7-0C644F3C5B01}" type="presOf" srcId="{4FD3EE2E-82A8-4F52-8E4B-5F4E18360F08}" destId="{32F503A2-CF25-4F8A-BD70-0B0E8D267914}" srcOrd="0" destOrd="0" presId="urn:microsoft.com/office/officeart/2008/layout/LinedList"/>
    <dgm:cxn modelId="{4CC1D27B-51EE-4726-9EFD-233ACB715FC0}" type="presOf" srcId="{5741C801-6680-4D8A-B38C-1430006D187F}" destId="{DE9386C1-7787-419F-A18A-3458215FCE04}" srcOrd="0" destOrd="0" presId="urn:microsoft.com/office/officeart/2008/layout/LinedList"/>
    <dgm:cxn modelId="{28BA5AAE-63E5-42E0-B3B2-AF67F65895F9}" srcId="{E4E4BA75-8DF5-4C4C-9732-1159E777B883}" destId="{56BD0FAD-8168-445B-A898-5B6CD0E579B5}" srcOrd="2" destOrd="0" parTransId="{B106B9FC-2ACE-4EE4-8D48-FCF14AF00154}" sibTransId="{B18A7D65-E0D9-4944-A282-F95FAA0D4F53}"/>
    <dgm:cxn modelId="{229271C5-0C61-4089-AD19-D0CDBB35A442}" srcId="{E4E4BA75-8DF5-4C4C-9732-1159E777B883}" destId="{5741C801-6680-4D8A-B38C-1430006D187F}" srcOrd="0" destOrd="0" parTransId="{0671EE2D-6E86-460C-82D0-9B326EC6C67B}" sibTransId="{41EA5665-88AA-4127-9FF7-F35B32E348AF}"/>
    <dgm:cxn modelId="{4CDC800F-815A-46E1-AF5A-588707D251FC}" srcId="{E4E4BA75-8DF5-4C4C-9732-1159E777B883}" destId="{4FD3EE2E-82A8-4F52-8E4B-5F4E18360F08}" srcOrd="3" destOrd="0" parTransId="{EAC5BD86-C144-4140-806F-27ABE41C90AD}" sibTransId="{2152DB07-A246-42A8-B7C2-AFE7254BD6B2}"/>
    <dgm:cxn modelId="{C3F957D0-8FD6-471F-8F7B-2F6E51E3A180}" type="presOf" srcId="{720E3517-9DAA-497A-87D1-058C8D0D8DA8}" destId="{855B16AE-3F67-408F-AAC1-22656524E569}" srcOrd="0" destOrd="0" presId="urn:microsoft.com/office/officeart/2008/layout/LinedList"/>
    <dgm:cxn modelId="{6E500D84-2BF3-4AB5-9C77-1A3083DC1B7A}" srcId="{FAB1D323-B319-41F8-896B-99B678808795}" destId="{E4E4BA75-8DF5-4C4C-9732-1159E777B883}" srcOrd="0" destOrd="0" parTransId="{17AB579C-50C3-4C19-B02A-941F6F8EF54F}" sibTransId="{4A32263F-46ED-4704-ADAC-C5CA46C8F2F7}"/>
    <dgm:cxn modelId="{4D96982E-BADE-4E19-BAB4-EA67C41C07D9}" type="presOf" srcId="{F75088FD-469D-4983-B966-CFEB6C642D0F}" destId="{6FBDDAB5-FFF8-4E09-BB31-F3AE33908025}" srcOrd="0" destOrd="0" presId="urn:microsoft.com/office/officeart/2008/layout/LinedList"/>
    <dgm:cxn modelId="{920A1D02-E13C-4533-A4DD-93DED75D0902}" type="presParOf" srcId="{3DF1248D-1A46-41AC-B36F-A6DAF9A933D7}" destId="{436B789A-A22B-4A50-8C92-B1B7D25BEA54}" srcOrd="0" destOrd="0" presId="urn:microsoft.com/office/officeart/2008/layout/LinedList"/>
    <dgm:cxn modelId="{0E778F4E-4A74-42E3-A1C7-72CCFCA1D3D2}" type="presParOf" srcId="{3DF1248D-1A46-41AC-B36F-A6DAF9A933D7}" destId="{592A1761-793F-40DA-A76A-7703447A4CB8}" srcOrd="1" destOrd="0" presId="urn:microsoft.com/office/officeart/2008/layout/LinedList"/>
    <dgm:cxn modelId="{5532EC0D-8950-426F-BE42-F18496DD015E}" type="presParOf" srcId="{592A1761-793F-40DA-A76A-7703447A4CB8}" destId="{61A5CF54-195C-4F09-A284-50402D64A011}" srcOrd="0" destOrd="0" presId="urn:microsoft.com/office/officeart/2008/layout/LinedList"/>
    <dgm:cxn modelId="{C3321FF2-D302-4333-955A-DB9284E90B5B}" type="presParOf" srcId="{592A1761-793F-40DA-A76A-7703447A4CB8}" destId="{4D696ED4-C19C-4FEE-A198-274C048ECF63}" srcOrd="1" destOrd="0" presId="urn:microsoft.com/office/officeart/2008/layout/LinedList"/>
    <dgm:cxn modelId="{17F3FB63-4D6A-4E0F-B168-8721B9E5EF7D}" type="presParOf" srcId="{4D696ED4-C19C-4FEE-A198-274C048ECF63}" destId="{08F4DC03-C453-49B1-A870-2D33C3104CCB}" srcOrd="0" destOrd="0" presId="urn:microsoft.com/office/officeart/2008/layout/LinedList"/>
    <dgm:cxn modelId="{8277B124-AECE-4624-BB07-81C538A28C70}" type="presParOf" srcId="{4D696ED4-C19C-4FEE-A198-274C048ECF63}" destId="{AA6D2D6E-106C-4506-A895-45BC5490ED1D}" srcOrd="1" destOrd="0" presId="urn:microsoft.com/office/officeart/2008/layout/LinedList"/>
    <dgm:cxn modelId="{976DF9DA-E4CD-4B32-8CA3-CC50537CFF26}" type="presParOf" srcId="{AA6D2D6E-106C-4506-A895-45BC5490ED1D}" destId="{5EF35661-C365-4E1E-9FD9-2AD0562EC3B3}" srcOrd="0" destOrd="0" presId="urn:microsoft.com/office/officeart/2008/layout/LinedList"/>
    <dgm:cxn modelId="{8F244EF2-8C37-4EFF-A391-E9508ED5EBDB}" type="presParOf" srcId="{AA6D2D6E-106C-4506-A895-45BC5490ED1D}" destId="{DE9386C1-7787-419F-A18A-3458215FCE04}" srcOrd="1" destOrd="0" presId="urn:microsoft.com/office/officeart/2008/layout/LinedList"/>
    <dgm:cxn modelId="{2FDD1C4C-C281-4DA1-9D6E-1E4A26587E74}" type="presParOf" srcId="{AA6D2D6E-106C-4506-A895-45BC5490ED1D}" destId="{733E837F-5D87-400C-BD71-9455F57F8C62}" srcOrd="2" destOrd="0" presId="urn:microsoft.com/office/officeart/2008/layout/LinedList"/>
    <dgm:cxn modelId="{0540EF2E-46E1-48A8-82AF-3876747C0BE7}" type="presParOf" srcId="{4D696ED4-C19C-4FEE-A198-274C048ECF63}" destId="{BBF2C643-85CE-4685-91AC-DCB88E409917}" srcOrd="2" destOrd="0" presId="urn:microsoft.com/office/officeart/2008/layout/LinedList"/>
    <dgm:cxn modelId="{386AF846-247A-4D0A-8375-2D92B191B810}" type="presParOf" srcId="{4D696ED4-C19C-4FEE-A198-274C048ECF63}" destId="{8A1D0E66-985A-49E3-9746-DC0443DF84DD}" srcOrd="3" destOrd="0" presId="urn:microsoft.com/office/officeart/2008/layout/LinedList"/>
    <dgm:cxn modelId="{88B2F4C8-6EA1-4E81-B27A-FF0501A7EC56}" type="presParOf" srcId="{4D696ED4-C19C-4FEE-A198-274C048ECF63}" destId="{B6B1BC14-F8C0-4417-99CB-21B65DCF43BC}" srcOrd="4" destOrd="0" presId="urn:microsoft.com/office/officeart/2008/layout/LinedList"/>
    <dgm:cxn modelId="{877BE2BA-FB94-4A76-B3AF-EC19ADA3EBB8}" type="presParOf" srcId="{B6B1BC14-F8C0-4417-99CB-21B65DCF43BC}" destId="{2C673874-FB12-4A7A-9A10-D26F9143C8AB}" srcOrd="0" destOrd="0" presId="urn:microsoft.com/office/officeart/2008/layout/LinedList"/>
    <dgm:cxn modelId="{F4201969-E258-4F02-83C4-C474E5BCF406}" type="presParOf" srcId="{B6B1BC14-F8C0-4417-99CB-21B65DCF43BC}" destId="{6FBDDAB5-FFF8-4E09-BB31-F3AE33908025}" srcOrd="1" destOrd="0" presId="urn:microsoft.com/office/officeart/2008/layout/LinedList"/>
    <dgm:cxn modelId="{75AB3261-B93A-4400-AD3E-E59E6E08B708}" type="presParOf" srcId="{B6B1BC14-F8C0-4417-99CB-21B65DCF43BC}" destId="{89A7E24C-73C5-4551-8BF1-F12CD43B3580}" srcOrd="2" destOrd="0" presId="urn:microsoft.com/office/officeart/2008/layout/LinedList"/>
    <dgm:cxn modelId="{70163D52-459C-415F-A09E-91DBFE0F4C83}" type="presParOf" srcId="{4D696ED4-C19C-4FEE-A198-274C048ECF63}" destId="{D400BE4C-A5DB-4DF5-9F0B-CB76FFAF7DEA}" srcOrd="5" destOrd="0" presId="urn:microsoft.com/office/officeart/2008/layout/LinedList"/>
    <dgm:cxn modelId="{0C939B4E-65B4-4E89-9AE0-2C372095B86B}" type="presParOf" srcId="{4D696ED4-C19C-4FEE-A198-274C048ECF63}" destId="{AEC0CEB3-9EB4-4D34-A975-348428BD6A85}" srcOrd="6" destOrd="0" presId="urn:microsoft.com/office/officeart/2008/layout/LinedList"/>
    <dgm:cxn modelId="{0E92565A-C932-41E6-8BC5-17BC8E012ABB}" type="presParOf" srcId="{4D696ED4-C19C-4FEE-A198-274C048ECF63}" destId="{52A97571-4745-4380-9BEB-A70FA07DCC5A}" srcOrd="7" destOrd="0" presId="urn:microsoft.com/office/officeart/2008/layout/LinedList"/>
    <dgm:cxn modelId="{6C3F38C2-2A08-47D2-A1C1-93F3CC36067E}" type="presParOf" srcId="{52A97571-4745-4380-9BEB-A70FA07DCC5A}" destId="{AFE1D8FA-76C6-496F-94C1-AEE4809AB190}" srcOrd="0" destOrd="0" presId="urn:microsoft.com/office/officeart/2008/layout/LinedList"/>
    <dgm:cxn modelId="{6140A1D6-0FC5-463C-8BD3-54469DADC061}" type="presParOf" srcId="{52A97571-4745-4380-9BEB-A70FA07DCC5A}" destId="{7C9DF258-94D2-4ECB-8FF3-3D21B6535A45}" srcOrd="1" destOrd="0" presId="urn:microsoft.com/office/officeart/2008/layout/LinedList"/>
    <dgm:cxn modelId="{CC538FDF-062C-4E8E-88F6-66F98D64D5D5}" type="presParOf" srcId="{52A97571-4745-4380-9BEB-A70FA07DCC5A}" destId="{09FCE54A-B7B8-42AC-AD74-F08BD1E60ABB}" srcOrd="2" destOrd="0" presId="urn:microsoft.com/office/officeart/2008/layout/LinedList"/>
    <dgm:cxn modelId="{506FE89A-99A4-46BD-BCDE-120A1B2C6014}" type="presParOf" srcId="{4D696ED4-C19C-4FEE-A198-274C048ECF63}" destId="{78079ECC-A41F-49BD-9DF9-B951689BEAF7}" srcOrd="8" destOrd="0" presId="urn:microsoft.com/office/officeart/2008/layout/LinedList"/>
    <dgm:cxn modelId="{DD5B6D4F-6D06-48F4-A696-687F1AA06EE0}" type="presParOf" srcId="{4D696ED4-C19C-4FEE-A198-274C048ECF63}" destId="{0FD0FA79-77E3-407E-8DAA-4478E357EF56}" srcOrd="9" destOrd="0" presId="urn:microsoft.com/office/officeart/2008/layout/LinedList"/>
    <dgm:cxn modelId="{8EB23B52-5874-4F84-9BB4-030E796EF43E}" type="presParOf" srcId="{4D696ED4-C19C-4FEE-A198-274C048ECF63}" destId="{57593908-1674-4A09-A54F-606CEFBC1392}" srcOrd="10" destOrd="0" presId="urn:microsoft.com/office/officeart/2008/layout/LinedList"/>
    <dgm:cxn modelId="{B9A9E6BB-0A31-432B-8C42-BD008B64DC1E}" type="presParOf" srcId="{57593908-1674-4A09-A54F-606CEFBC1392}" destId="{C78B4BED-F22B-4625-ACF8-EDAC3E557675}" srcOrd="0" destOrd="0" presId="urn:microsoft.com/office/officeart/2008/layout/LinedList"/>
    <dgm:cxn modelId="{E31F7B5C-C0CD-4F00-8E7C-65404381D6F7}" type="presParOf" srcId="{57593908-1674-4A09-A54F-606CEFBC1392}" destId="{32F503A2-CF25-4F8A-BD70-0B0E8D267914}" srcOrd="1" destOrd="0" presId="urn:microsoft.com/office/officeart/2008/layout/LinedList"/>
    <dgm:cxn modelId="{23DA4B00-34EB-42BA-9199-7934C26EED0D}" type="presParOf" srcId="{57593908-1674-4A09-A54F-606CEFBC1392}" destId="{376F4599-3A06-496D-B950-B34DBECF2D2C}" srcOrd="2" destOrd="0" presId="urn:microsoft.com/office/officeart/2008/layout/LinedList"/>
    <dgm:cxn modelId="{43B94637-DECA-4AA7-BA03-A471DBDBEF62}" type="presParOf" srcId="{4D696ED4-C19C-4FEE-A198-274C048ECF63}" destId="{AAE124D4-3161-44B1-8569-4661DC3B237B}" srcOrd="11" destOrd="0" presId="urn:microsoft.com/office/officeart/2008/layout/LinedList"/>
    <dgm:cxn modelId="{2008CB54-7799-45D0-BF5A-E2538DC1BB29}" type="presParOf" srcId="{4D696ED4-C19C-4FEE-A198-274C048ECF63}" destId="{F9EC79D9-464D-423D-B210-36C414DB01AF}" srcOrd="12" destOrd="0" presId="urn:microsoft.com/office/officeart/2008/layout/LinedList"/>
    <dgm:cxn modelId="{6524BBD0-BDEA-417C-B552-872807587068}" type="presParOf" srcId="{4D696ED4-C19C-4FEE-A198-274C048ECF63}" destId="{75100158-3761-4FE8-BA7B-5CD4E2D621C2}" srcOrd="13" destOrd="0" presId="urn:microsoft.com/office/officeart/2008/layout/LinedList"/>
    <dgm:cxn modelId="{0ADA83F6-B364-40BA-A2C5-98E74F1B49E9}" type="presParOf" srcId="{75100158-3761-4FE8-BA7B-5CD4E2D621C2}" destId="{F2FDA623-4C9B-45C8-9DB6-188340768C77}" srcOrd="0" destOrd="0" presId="urn:microsoft.com/office/officeart/2008/layout/LinedList"/>
    <dgm:cxn modelId="{FE629167-59E6-4E57-AF07-56F9AAFFE564}" type="presParOf" srcId="{75100158-3761-4FE8-BA7B-5CD4E2D621C2}" destId="{855B16AE-3F67-408F-AAC1-22656524E569}" srcOrd="1" destOrd="0" presId="urn:microsoft.com/office/officeart/2008/layout/LinedList"/>
    <dgm:cxn modelId="{A03CC509-9774-48F1-B0EA-79366D9DB8D0}" type="presParOf" srcId="{75100158-3761-4FE8-BA7B-5CD4E2D621C2}" destId="{2C562C39-1A72-4FAB-9F22-592370D274FC}" srcOrd="2" destOrd="0" presId="urn:microsoft.com/office/officeart/2008/layout/LinedList"/>
    <dgm:cxn modelId="{27768642-8749-4D25-A4DD-40BD48FBE254}" type="presParOf" srcId="{4D696ED4-C19C-4FEE-A198-274C048ECF63}" destId="{0A425773-06E7-4E76-A7A6-4A7CF7DA315D}" srcOrd="14" destOrd="0" presId="urn:microsoft.com/office/officeart/2008/layout/LinedList"/>
    <dgm:cxn modelId="{AA00BE5F-60B1-4263-942C-7BC0A3FA516B}" type="presParOf" srcId="{4D696ED4-C19C-4FEE-A198-274C048ECF63}" destId="{A9159518-CC9C-42E6-BA11-0896EFEDE00D}" srcOrd="15" destOrd="0" presId="urn:microsoft.com/office/officeart/2008/layout/LinedList"/>
    <dgm:cxn modelId="{A689CEF0-2712-444E-A16D-6CF1324904E3}" type="presParOf" srcId="{4D696ED4-C19C-4FEE-A198-274C048ECF63}" destId="{14B0B04A-1C2F-441F-8D65-115D3C8E4666}" srcOrd="16" destOrd="0" presId="urn:microsoft.com/office/officeart/2008/layout/LinedList"/>
    <dgm:cxn modelId="{06BB411C-3D9F-4949-B41D-00FBA07BCF8D}" type="presParOf" srcId="{14B0B04A-1C2F-441F-8D65-115D3C8E4666}" destId="{52B7E9F1-96C5-460E-889A-74BDF641B10E}" srcOrd="0" destOrd="0" presId="urn:microsoft.com/office/officeart/2008/layout/LinedList"/>
    <dgm:cxn modelId="{2EA59D74-1EE9-4BB8-A4A9-AFC2ABC075F7}" type="presParOf" srcId="{14B0B04A-1C2F-441F-8D65-115D3C8E4666}" destId="{2E30964C-C175-4CBF-8F53-CB89AAA366E5}" srcOrd="1" destOrd="0" presId="urn:microsoft.com/office/officeart/2008/layout/LinedList"/>
    <dgm:cxn modelId="{B54791C8-6ECB-47EA-8545-FE9F88CBB9EE}" type="presParOf" srcId="{14B0B04A-1C2F-441F-8D65-115D3C8E4666}" destId="{30C9BB2B-595A-49C9-8D70-580C1EF4B17E}" srcOrd="2" destOrd="0" presId="urn:microsoft.com/office/officeart/2008/layout/LinedList"/>
    <dgm:cxn modelId="{FF12AC3D-592C-468D-9A89-3CD068DBE24F}" type="presParOf" srcId="{4D696ED4-C19C-4FEE-A198-274C048ECF63}" destId="{5C0EDA9E-0F2A-4C4C-9BAF-9523739B49A2}" srcOrd="17" destOrd="0" presId="urn:microsoft.com/office/officeart/2008/layout/LinedList"/>
    <dgm:cxn modelId="{E40CEDC4-CD8F-4AC6-873F-5E72F5026D5A}" type="presParOf" srcId="{4D696ED4-C19C-4FEE-A198-274C048ECF63}" destId="{8E258DFB-508F-44AE-8559-FDA7CBA8EEB1}"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11BBE5-E523-4253-9E7A-1ADE5791B95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3AEEE33-1904-4EA9-B798-EB6FF90197B3}">
      <dgm:prSet/>
      <dgm:spPr>
        <a:solidFill>
          <a:srgbClr val="0070C0"/>
        </a:solidFill>
      </dgm:spPr>
      <dgm:t>
        <a:bodyPr/>
        <a:lstStyle/>
        <a:p>
          <a:r>
            <a:rPr lang="en-US" dirty="0"/>
            <a:t>The pizza we often use was delivered without any toppings on it.   </a:t>
          </a:r>
        </a:p>
      </dgm:t>
    </dgm:pt>
    <dgm:pt modelId="{4384F29F-3FAD-4E90-99D1-9EE07346A3ED}" type="parTrans" cxnId="{2EFD70FC-9466-4E8C-B32A-B6A756929150}">
      <dgm:prSet/>
      <dgm:spPr/>
      <dgm:t>
        <a:bodyPr/>
        <a:lstStyle/>
        <a:p>
          <a:endParaRPr lang="en-US"/>
        </a:p>
      </dgm:t>
    </dgm:pt>
    <dgm:pt modelId="{7A27989D-3A25-4F61-9557-BCA42F8F317E}" type="sibTrans" cxnId="{2EFD70FC-9466-4E8C-B32A-B6A756929150}">
      <dgm:prSet/>
      <dgm:spPr/>
      <dgm:t>
        <a:bodyPr/>
        <a:lstStyle/>
        <a:p>
          <a:endParaRPr lang="en-US"/>
        </a:p>
      </dgm:t>
    </dgm:pt>
    <dgm:pt modelId="{BC194FE7-EB0E-4578-BE71-63094436C52A}">
      <dgm:prSet/>
      <dgm:spPr>
        <a:solidFill>
          <a:srgbClr val="0070C0"/>
        </a:solidFill>
      </dgm:spPr>
      <dgm:t>
        <a:bodyPr/>
        <a:lstStyle/>
        <a:p>
          <a:r>
            <a:rPr lang="en-US" dirty="0"/>
            <a:t>I want to create a fun new menu item for my summer meal program. </a:t>
          </a:r>
        </a:p>
      </dgm:t>
    </dgm:pt>
    <dgm:pt modelId="{F6F40DA6-1874-4F41-8E81-2ACCAE517CE7}" type="parTrans" cxnId="{D557F664-7A7B-44B1-A6EC-BE2F53B46C95}">
      <dgm:prSet/>
      <dgm:spPr/>
      <dgm:t>
        <a:bodyPr/>
        <a:lstStyle/>
        <a:p>
          <a:endParaRPr lang="en-US"/>
        </a:p>
      </dgm:t>
    </dgm:pt>
    <dgm:pt modelId="{11E73852-39A2-4A83-A14F-85DE68EE6F1F}" type="sibTrans" cxnId="{D557F664-7A7B-44B1-A6EC-BE2F53B46C95}">
      <dgm:prSet/>
      <dgm:spPr/>
      <dgm:t>
        <a:bodyPr/>
        <a:lstStyle/>
        <a:p>
          <a:endParaRPr lang="en-US"/>
        </a:p>
      </dgm:t>
    </dgm:pt>
    <dgm:pt modelId="{B9CE34CD-5275-4D17-B16F-BF8433BA9B61}">
      <dgm:prSet/>
      <dgm:spPr>
        <a:solidFill>
          <a:srgbClr val="0070C0"/>
        </a:solidFill>
      </dgm:spPr>
      <dgm:t>
        <a:bodyPr/>
        <a:lstStyle/>
        <a:p>
          <a:r>
            <a:rPr lang="en-US" dirty="0"/>
            <a:t>I noticed the bid price does not match the invoice.  </a:t>
          </a:r>
        </a:p>
      </dgm:t>
    </dgm:pt>
    <dgm:pt modelId="{51A080D5-22BC-411B-8977-F1E2D55C3960}" type="parTrans" cxnId="{1AFBEEE9-00CE-47E6-A4AE-9A3D500CF8C5}">
      <dgm:prSet/>
      <dgm:spPr/>
      <dgm:t>
        <a:bodyPr/>
        <a:lstStyle/>
        <a:p>
          <a:endParaRPr lang="en-US"/>
        </a:p>
      </dgm:t>
    </dgm:pt>
    <dgm:pt modelId="{0D44E5BC-1F10-435E-A3AE-05B37461F6A7}" type="sibTrans" cxnId="{1AFBEEE9-00CE-47E6-A4AE-9A3D500CF8C5}">
      <dgm:prSet/>
      <dgm:spPr/>
      <dgm:t>
        <a:bodyPr/>
        <a:lstStyle/>
        <a:p>
          <a:endParaRPr lang="en-US"/>
        </a:p>
      </dgm:t>
    </dgm:pt>
    <dgm:pt modelId="{58EFFCF2-C62E-404C-B7C9-A87F2F8A1731}">
      <dgm:prSet/>
      <dgm:spPr>
        <a:solidFill>
          <a:srgbClr val="0070C0"/>
        </a:solidFill>
      </dgm:spPr>
      <dgm:t>
        <a:bodyPr/>
        <a:lstStyle/>
        <a:p>
          <a:r>
            <a:rPr lang="en-US" dirty="0"/>
            <a:t>My distributor rep said that they do not have enough turkey breast on hand to fulfill my order for next week.   </a:t>
          </a:r>
        </a:p>
      </dgm:t>
    </dgm:pt>
    <dgm:pt modelId="{112BE993-A833-4356-81ED-4794CE0E904E}" type="parTrans" cxnId="{F38E5525-BF39-47EB-A37D-E7DC11298A6F}">
      <dgm:prSet/>
      <dgm:spPr/>
      <dgm:t>
        <a:bodyPr/>
        <a:lstStyle/>
        <a:p>
          <a:endParaRPr lang="en-US"/>
        </a:p>
      </dgm:t>
    </dgm:pt>
    <dgm:pt modelId="{B6606BA6-E1DB-401B-9B4B-C895AE1BE9A4}" type="sibTrans" cxnId="{F38E5525-BF39-47EB-A37D-E7DC11298A6F}">
      <dgm:prSet/>
      <dgm:spPr/>
      <dgm:t>
        <a:bodyPr/>
        <a:lstStyle/>
        <a:p>
          <a:endParaRPr lang="en-US"/>
        </a:p>
      </dgm:t>
    </dgm:pt>
    <dgm:pt modelId="{07479CE8-34F2-41A2-9620-014BA2ADE883}">
      <dgm:prSet/>
      <dgm:spPr>
        <a:solidFill>
          <a:srgbClr val="0070C0"/>
        </a:solidFill>
      </dgm:spPr>
      <dgm:t>
        <a:bodyPr/>
        <a:lstStyle/>
        <a:p>
          <a:r>
            <a:rPr lang="en-US" dirty="0"/>
            <a:t>Our oven is brand new but is burning up our food even when we set it to 350.  </a:t>
          </a:r>
        </a:p>
      </dgm:t>
    </dgm:pt>
    <dgm:pt modelId="{A0806109-97FA-4105-A322-D94450265D83}" type="parTrans" cxnId="{101F41F9-6A64-470A-AAAA-19E97369D497}">
      <dgm:prSet/>
      <dgm:spPr/>
      <dgm:t>
        <a:bodyPr/>
        <a:lstStyle/>
        <a:p>
          <a:endParaRPr lang="en-US"/>
        </a:p>
      </dgm:t>
    </dgm:pt>
    <dgm:pt modelId="{1A578B49-FAB2-40D1-B6C8-A3B9F696CB2F}" type="sibTrans" cxnId="{101F41F9-6A64-470A-AAAA-19E97369D497}">
      <dgm:prSet/>
      <dgm:spPr/>
      <dgm:t>
        <a:bodyPr/>
        <a:lstStyle/>
        <a:p>
          <a:endParaRPr lang="en-US"/>
        </a:p>
      </dgm:t>
    </dgm:pt>
    <dgm:pt modelId="{A6C7EDEF-F6D0-463F-9F3E-383A3C4D6606}">
      <dgm:prSet/>
      <dgm:spPr>
        <a:solidFill>
          <a:srgbClr val="0070C0"/>
        </a:solidFill>
      </dgm:spPr>
      <dgm:t>
        <a:bodyPr/>
        <a:lstStyle/>
        <a:p>
          <a:r>
            <a:rPr lang="en-US" dirty="0"/>
            <a:t>We want to have a taste test with our students at a middle school and need some samples.  </a:t>
          </a:r>
        </a:p>
      </dgm:t>
    </dgm:pt>
    <dgm:pt modelId="{966A334A-6C61-40DF-9417-3F03DB4A742C}" type="parTrans" cxnId="{8F63451E-3A5A-418E-9C4F-5E20F4FEC725}">
      <dgm:prSet/>
      <dgm:spPr/>
      <dgm:t>
        <a:bodyPr/>
        <a:lstStyle/>
        <a:p>
          <a:endParaRPr lang="en-US"/>
        </a:p>
      </dgm:t>
    </dgm:pt>
    <dgm:pt modelId="{A648A3D8-32B2-43B1-A613-94974058AB31}" type="sibTrans" cxnId="{8F63451E-3A5A-418E-9C4F-5E20F4FEC725}">
      <dgm:prSet/>
      <dgm:spPr/>
      <dgm:t>
        <a:bodyPr/>
        <a:lstStyle/>
        <a:p>
          <a:endParaRPr lang="en-US"/>
        </a:p>
      </dgm:t>
    </dgm:pt>
    <dgm:pt modelId="{C60CCD40-DE59-4AD9-94B5-4B15B03BC31F}">
      <dgm:prSet/>
      <dgm:spPr>
        <a:solidFill>
          <a:srgbClr val="0070C0"/>
        </a:solidFill>
      </dgm:spPr>
      <dgm:t>
        <a:bodyPr/>
        <a:lstStyle/>
        <a:p>
          <a:r>
            <a:rPr lang="en-US" dirty="0"/>
            <a:t>I need a product formulation statement. </a:t>
          </a:r>
        </a:p>
      </dgm:t>
    </dgm:pt>
    <dgm:pt modelId="{5ED0E197-A84A-4F48-805E-A434F5BC98C2}" type="parTrans" cxnId="{0C967679-BE78-4FD1-9E6C-C4422104C98E}">
      <dgm:prSet/>
      <dgm:spPr/>
      <dgm:t>
        <a:bodyPr/>
        <a:lstStyle/>
        <a:p>
          <a:endParaRPr lang="en-US"/>
        </a:p>
      </dgm:t>
    </dgm:pt>
    <dgm:pt modelId="{2BF99132-427B-4DE0-9F13-14802541FE38}" type="sibTrans" cxnId="{0C967679-BE78-4FD1-9E6C-C4422104C98E}">
      <dgm:prSet/>
      <dgm:spPr/>
      <dgm:t>
        <a:bodyPr/>
        <a:lstStyle/>
        <a:p>
          <a:endParaRPr lang="en-US"/>
        </a:p>
      </dgm:t>
    </dgm:pt>
    <dgm:pt modelId="{1E50A1AD-B63E-4EDA-8D38-18958F8367F6}">
      <dgm:prSet/>
      <dgm:spPr>
        <a:solidFill>
          <a:srgbClr val="0070C0"/>
        </a:solidFill>
      </dgm:spPr>
      <dgm:t>
        <a:bodyPr/>
        <a:lstStyle/>
        <a:p>
          <a:r>
            <a:rPr lang="en-US" dirty="0"/>
            <a:t>I would like to attend a food show.  Who can give me a calendar of those events? </a:t>
          </a:r>
        </a:p>
      </dgm:t>
    </dgm:pt>
    <dgm:pt modelId="{87962D0D-B450-42EC-9928-F1FEB0555A59}" type="parTrans" cxnId="{6062553D-AF45-48C0-AB6A-F1E8D9FEC3D8}">
      <dgm:prSet/>
      <dgm:spPr/>
      <dgm:t>
        <a:bodyPr/>
        <a:lstStyle/>
        <a:p>
          <a:endParaRPr lang="en-US"/>
        </a:p>
      </dgm:t>
    </dgm:pt>
    <dgm:pt modelId="{AFF3F934-2F71-4D70-9E69-0613A436E769}" type="sibTrans" cxnId="{6062553D-AF45-48C0-AB6A-F1E8D9FEC3D8}">
      <dgm:prSet/>
      <dgm:spPr/>
      <dgm:t>
        <a:bodyPr/>
        <a:lstStyle/>
        <a:p>
          <a:endParaRPr lang="en-US"/>
        </a:p>
      </dgm:t>
    </dgm:pt>
    <dgm:pt modelId="{D1600B26-B527-4991-A049-B7E40B49E4CB}">
      <dgm:prSet/>
      <dgm:spPr>
        <a:solidFill>
          <a:srgbClr val="0070C0"/>
        </a:solidFill>
      </dgm:spPr>
      <dgm:t>
        <a:bodyPr/>
        <a:lstStyle/>
        <a:p>
          <a:r>
            <a:rPr lang="en-US" dirty="0"/>
            <a:t>Our district was just awarded a grant to improve our procurement standards.  Where do I start?   </a:t>
          </a:r>
        </a:p>
      </dgm:t>
    </dgm:pt>
    <dgm:pt modelId="{B3333751-BAB5-4386-9AE6-58C74FCBCC57}" type="parTrans" cxnId="{C9F12E2E-BFB4-4D13-AA61-913698D5C79A}">
      <dgm:prSet/>
      <dgm:spPr/>
      <dgm:t>
        <a:bodyPr/>
        <a:lstStyle/>
        <a:p>
          <a:endParaRPr lang="en-US"/>
        </a:p>
      </dgm:t>
    </dgm:pt>
    <dgm:pt modelId="{0054A360-E719-4A97-B35A-FF178B4660FF}" type="sibTrans" cxnId="{C9F12E2E-BFB4-4D13-AA61-913698D5C79A}">
      <dgm:prSet/>
      <dgm:spPr/>
      <dgm:t>
        <a:bodyPr/>
        <a:lstStyle/>
        <a:p>
          <a:endParaRPr lang="en-US"/>
        </a:p>
      </dgm:t>
    </dgm:pt>
    <dgm:pt modelId="{FBC8D294-1045-4C57-AC5B-371DCE54F881}" type="pres">
      <dgm:prSet presAssocID="{8D11BBE5-E523-4253-9E7A-1ADE5791B953}" presName="diagram" presStyleCnt="0">
        <dgm:presLayoutVars>
          <dgm:dir/>
          <dgm:resizeHandles val="exact"/>
        </dgm:presLayoutVars>
      </dgm:prSet>
      <dgm:spPr/>
      <dgm:t>
        <a:bodyPr/>
        <a:lstStyle/>
        <a:p>
          <a:endParaRPr lang="en-US"/>
        </a:p>
      </dgm:t>
    </dgm:pt>
    <dgm:pt modelId="{813AFBBB-268F-4FAB-A6C4-0289C1BFC978}" type="pres">
      <dgm:prSet presAssocID="{83AEEE33-1904-4EA9-B798-EB6FF90197B3}" presName="node" presStyleLbl="node1" presStyleIdx="0" presStyleCnt="9" custLinFactNeighborX="-2121" custLinFactNeighborY="442">
        <dgm:presLayoutVars>
          <dgm:bulletEnabled val="1"/>
        </dgm:presLayoutVars>
      </dgm:prSet>
      <dgm:spPr/>
      <dgm:t>
        <a:bodyPr/>
        <a:lstStyle/>
        <a:p>
          <a:endParaRPr lang="en-US"/>
        </a:p>
      </dgm:t>
    </dgm:pt>
    <dgm:pt modelId="{33B6BDAC-7365-4069-BDB4-73DF7A7E3298}" type="pres">
      <dgm:prSet presAssocID="{7A27989D-3A25-4F61-9557-BCA42F8F317E}" presName="sibTrans" presStyleCnt="0"/>
      <dgm:spPr/>
    </dgm:pt>
    <dgm:pt modelId="{4C825DE3-02A9-458F-93BC-673D7CCB915C}" type="pres">
      <dgm:prSet presAssocID="{BC194FE7-EB0E-4578-BE71-63094436C52A}" presName="node" presStyleLbl="node1" presStyleIdx="1" presStyleCnt="9" custLinFactNeighborX="-3601">
        <dgm:presLayoutVars>
          <dgm:bulletEnabled val="1"/>
        </dgm:presLayoutVars>
      </dgm:prSet>
      <dgm:spPr/>
      <dgm:t>
        <a:bodyPr/>
        <a:lstStyle/>
        <a:p>
          <a:endParaRPr lang="en-US"/>
        </a:p>
      </dgm:t>
    </dgm:pt>
    <dgm:pt modelId="{8234400E-2564-4CF9-9DF9-86E6118A4FF2}" type="pres">
      <dgm:prSet presAssocID="{11E73852-39A2-4A83-A14F-85DE68EE6F1F}" presName="sibTrans" presStyleCnt="0"/>
      <dgm:spPr/>
    </dgm:pt>
    <dgm:pt modelId="{8973F118-032D-4AED-B10A-F7916AC42684}" type="pres">
      <dgm:prSet presAssocID="{B9CE34CD-5275-4D17-B16F-BF8433BA9B61}" presName="node" presStyleLbl="node1" presStyleIdx="2" presStyleCnt="9" custLinFactNeighborX="-3601">
        <dgm:presLayoutVars>
          <dgm:bulletEnabled val="1"/>
        </dgm:presLayoutVars>
      </dgm:prSet>
      <dgm:spPr/>
      <dgm:t>
        <a:bodyPr/>
        <a:lstStyle/>
        <a:p>
          <a:endParaRPr lang="en-US"/>
        </a:p>
      </dgm:t>
    </dgm:pt>
    <dgm:pt modelId="{FAC3BDB4-A5FE-4123-9034-9D1C9A695668}" type="pres">
      <dgm:prSet presAssocID="{0D44E5BC-1F10-435E-A3AE-05B37461F6A7}" presName="sibTrans" presStyleCnt="0"/>
      <dgm:spPr/>
    </dgm:pt>
    <dgm:pt modelId="{7CA467DD-D3E0-4267-B19C-20DE29396411}" type="pres">
      <dgm:prSet presAssocID="{58EFFCF2-C62E-404C-B7C9-A87F2F8A1731}" presName="node" presStyleLbl="node1" presStyleIdx="3" presStyleCnt="9">
        <dgm:presLayoutVars>
          <dgm:bulletEnabled val="1"/>
        </dgm:presLayoutVars>
      </dgm:prSet>
      <dgm:spPr/>
      <dgm:t>
        <a:bodyPr/>
        <a:lstStyle/>
        <a:p>
          <a:endParaRPr lang="en-US"/>
        </a:p>
      </dgm:t>
    </dgm:pt>
    <dgm:pt modelId="{59C05EE9-513D-4F06-AF4D-C2335C4A070E}" type="pres">
      <dgm:prSet presAssocID="{B6606BA6-E1DB-401B-9B4B-C895AE1BE9A4}" presName="sibTrans" presStyleCnt="0"/>
      <dgm:spPr/>
    </dgm:pt>
    <dgm:pt modelId="{4EEA367A-9CF2-4206-9E6D-22D0E017A896}" type="pres">
      <dgm:prSet presAssocID="{07479CE8-34F2-41A2-9620-014BA2ADE883}" presName="node" presStyleLbl="node1" presStyleIdx="4" presStyleCnt="9" custLinFactNeighborX="-3601">
        <dgm:presLayoutVars>
          <dgm:bulletEnabled val="1"/>
        </dgm:presLayoutVars>
      </dgm:prSet>
      <dgm:spPr/>
      <dgm:t>
        <a:bodyPr/>
        <a:lstStyle/>
        <a:p>
          <a:endParaRPr lang="en-US"/>
        </a:p>
      </dgm:t>
    </dgm:pt>
    <dgm:pt modelId="{F7183B30-5361-4B55-B247-8F4B76A56A4F}" type="pres">
      <dgm:prSet presAssocID="{1A578B49-FAB2-40D1-B6C8-A3B9F696CB2F}" presName="sibTrans" presStyleCnt="0"/>
      <dgm:spPr/>
    </dgm:pt>
    <dgm:pt modelId="{05476D1F-EDF6-49F8-878C-D56E35366564}" type="pres">
      <dgm:prSet presAssocID="{A6C7EDEF-F6D0-463F-9F3E-383A3C4D6606}" presName="node" presStyleLbl="node1" presStyleIdx="5" presStyleCnt="9" custLinFactNeighborX="-3601">
        <dgm:presLayoutVars>
          <dgm:bulletEnabled val="1"/>
        </dgm:presLayoutVars>
      </dgm:prSet>
      <dgm:spPr/>
      <dgm:t>
        <a:bodyPr/>
        <a:lstStyle/>
        <a:p>
          <a:endParaRPr lang="en-US"/>
        </a:p>
      </dgm:t>
    </dgm:pt>
    <dgm:pt modelId="{F261E1D0-0AE6-49B4-97FB-A66A160B5A67}" type="pres">
      <dgm:prSet presAssocID="{A648A3D8-32B2-43B1-A613-94974058AB31}" presName="sibTrans" presStyleCnt="0"/>
      <dgm:spPr/>
    </dgm:pt>
    <dgm:pt modelId="{4BDFF096-B8A0-4E57-AB29-76BE3B93E90A}" type="pres">
      <dgm:prSet presAssocID="{C60CCD40-DE59-4AD9-94B5-4B15B03BC31F}" presName="node" presStyleLbl="node1" presStyleIdx="6" presStyleCnt="9">
        <dgm:presLayoutVars>
          <dgm:bulletEnabled val="1"/>
        </dgm:presLayoutVars>
      </dgm:prSet>
      <dgm:spPr/>
      <dgm:t>
        <a:bodyPr/>
        <a:lstStyle/>
        <a:p>
          <a:endParaRPr lang="en-US"/>
        </a:p>
      </dgm:t>
    </dgm:pt>
    <dgm:pt modelId="{E1466AF7-F535-4E23-AC0E-EA62E21F2990}" type="pres">
      <dgm:prSet presAssocID="{2BF99132-427B-4DE0-9F13-14802541FE38}" presName="sibTrans" presStyleCnt="0"/>
      <dgm:spPr/>
    </dgm:pt>
    <dgm:pt modelId="{A7BDCF35-E2FB-4A3C-9215-79149F7A11F0}" type="pres">
      <dgm:prSet presAssocID="{1E50A1AD-B63E-4EDA-8D38-18958F8367F6}" presName="node" presStyleLbl="node1" presStyleIdx="7" presStyleCnt="9">
        <dgm:presLayoutVars>
          <dgm:bulletEnabled val="1"/>
        </dgm:presLayoutVars>
      </dgm:prSet>
      <dgm:spPr/>
      <dgm:t>
        <a:bodyPr/>
        <a:lstStyle/>
        <a:p>
          <a:endParaRPr lang="en-US"/>
        </a:p>
      </dgm:t>
    </dgm:pt>
    <dgm:pt modelId="{65A0E85D-3D7F-4025-9192-1665FBB40230}" type="pres">
      <dgm:prSet presAssocID="{AFF3F934-2F71-4D70-9E69-0613A436E769}" presName="sibTrans" presStyleCnt="0"/>
      <dgm:spPr/>
    </dgm:pt>
    <dgm:pt modelId="{4ABDD6AC-7EBA-4A6F-BCC5-8C0EA4359658}" type="pres">
      <dgm:prSet presAssocID="{D1600B26-B527-4991-A049-B7E40B49E4CB}" presName="node" presStyleLbl="node1" presStyleIdx="8" presStyleCnt="9">
        <dgm:presLayoutVars>
          <dgm:bulletEnabled val="1"/>
        </dgm:presLayoutVars>
      </dgm:prSet>
      <dgm:spPr/>
      <dgm:t>
        <a:bodyPr/>
        <a:lstStyle/>
        <a:p>
          <a:endParaRPr lang="en-US"/>
        </a:p>
      </dgm:t>
    </dgm:pt>
  </dgm:ptLst>
  <dgm:cxnLst>
    <dgm:cxn modelId="{D4A7216B-273F-4347-B42D-61BDC23BC0CD}" type="presOf" srcId="{C60CCD40-DE59-4AD9-94B5-4B15B03BC31F}" destId="{4BDFF096-B8A0-4E57-AB29-76BE3B93E90A}" srcOrd="0" destOrd="0" presId="urn:microsoft.com/office/officeart/2005/8/layout/default"/>
    <dgm:cxn modelId="{0C967679-BE78-4FD1-9E6C-C4422104C98E}" srcId="{8D11BBE5-E523-4253-9E7A-1ADE5791B953}" destId="{C60CCD40-DE59-4AD9-94B5-4B15B03BC31F}" srcOrd="6" destOrd="0" parTransId="{5ED0E197-A84A-4F48-805E-A434F5BC98C2}" sibTransId="{2BF99132-427B-4DE0-9F13-14802541FE38}"/>
    <dgm:cxn modelId="{0F5C9992-E643-4336-8057-2425D2857D69}" type="presOf" srcId="{1E50A1AD-B63E-4EDA-8D38-18958F8367F6}" destId="{A7BDCF35-E2FB-4A3C-9215-79149F7A11F0}" srcOrd="0" destOrd="0" presId="urn:microsoft.com/office/officeart/2005/8/layout/default"/>
    <dgm:cxn modelId="{9C8E31DD-14F3-4DB6-A113-A3F1FC683B5C}" type="presOf" srcId="{B9CE34CD-5275-4D17-B16F-BF8433BA9B61}" destId="{8973F118-032D-4AED-B10A-F7916AC42684}" srcOrd="0" destOrd="0" presId="urn:microsoft.com/office/officeart/2005/8/layout/default"/>
    <dgm:cxn modelId="{8F63451E-3A5A-418E-9C4F-5E20F4FEC725}" srcId="{8D11BBE5-E523-4253-9E7A-1ADE5791B953}" destId="{A6C7EDEF-F6D0-463F-9F3E-383A3C4D6606}" srcOrd="5" destOrd="0" parTransId="{966A334A-6C61-40DF-9417-3F03DB4A742C}" sibTransId="{A648A3D8-32B2-43B1-A613-94974058AB31}"/>
    <dgm:cxn modelId="{8D15FC85-9BC3-4807-B3E4-159B4623D2DC}" type="presOf" srcId="{07479CE8-34F2-41A2-9620-014BA2ADE883}" destId="{4EEA367A-9CF2-4206-9E6D-22D0E017A896}" srcOrd="0" destOrd="0" presId="urn:microsoft.com/office/officeart/2005/8/layout/default"/>
    <dgm:cxn modelId="{221E3081-2504-4A72-91CA-7F4E9724A8E8}" type="presOf" srcId="{58EFFCF2-C62E-404C-B7C9-A87F2F8A1731}" destId="{7CA467DD-D3E0-4267-B19C-20DE29396411}" srcOrd="0" destOrd="0" presId="urn:microsoft.com/office/officeart/2005/8/layout/default"/>
    <dgm:cxn modelId="{4DD1CECB-4C4A-4F71-A17C-3D06B8BA512E}" type="presOf" srcId="{BC194FE7-EB0E-4578-BE71-63094436C52A}" destId="{4C825DE3-02A9-458F-93BC-673D7CCB915C}" srcOrd="0" destOrd="0" presId="urn:microsoft.com/office/officeart/2005/8/layout/default"/>
    <dgm:cxn modelId="{B6FD9212-CA1F-4167-97E7-CAFDDF660238}" type="presOf" srcId="{8D11BBE5-E523-4253-9E7A-1ADE5791B953}" destId="{FBC8D294-1045-4C57-AC5B-371DCE54F881}" srcOrd="0" destOrd="0" presId="urn:microsoft.com/office/officeart/2005/8/layout/default"/>
    <dgm:cxn modelId="{D557F664-7A7B-44B1-A6EC-BE2F53B46C95}" srcId="{8D11BBE5-E523-4253-9E7A-1ADE5791B953}" destId="{BC194FE7-EB0E-4578-BE71-63094436C52A}" srcOrd="1" destOrd="0" parTransId="{F6F40DA6-1874-4F41-8E81-2ACCAE517CE7}" sibTransId="{11E73852-39A2-4A83-A14F-85DE68EE6F1F}"/>
    <dgm:cxn modelId="{48832564-A6EF-4F39-A1AB-1CCB1B9F1FAA}" type="presOf" srcId="{D1600B26-B527-4991-A049-B7E40B49E4CB}" destId="{4ABDD6AC-7EBA-4A6F-BCC5-8C0EA4359658}" srcOrd="0" destOrd="0" presId="urn:microsoft.com/office/officeart/2005/8/layout/default"/>
    <dgm:cxn modelId="{881C0BC7-6E8B-4E8A-A73E-D32241FDAC94}" type="presOf" srcId="{83AEEE33-1904-4EA9-B798-EB6FF90197B3}" destId="{813AFBBB-268F-4FAB-A6C4-0289C1BFC978}" srcOrd="0" destOrd="0" presId="urn:microsoft.com/office/officeart/2005/8/layout/default"/>
    <dgm:cxn modelId="{2EFD70FC-9466-4E8C-B32A-B6A756929150}" srcId="{8D11BBE5-E523-4253-9E7A-1ADE5791B953}" destId="{83AEEE33-1904-4EA9-B798-EB6FF90197B3}" srcOrd="0" destOrd="0" parTransId="{4384F29F-3FAD-4E90-99D1-9EE07346A3ED}" sibTransId="{7A27989D-3A25-4F61-9557-BCA42F8F317E}"/>
    <dgm:cxn modelId="{101F41F9-6A64-470A-AAAA-19E97369D497}" srcId="{8D11BBE5-E523-4253-9E7A-1ADE5791B953}" destId="{07479CE8-34F2-41A2-9620-014BA2ADE883}" srcOrd="4" destOrd="0" parTransId="{A0806109-97FA-4105-A322-D94450265D83}" sibTransId="{1A578B49-FAB2-40D1-B6C8-A3B9F696CB2F}"/>
    <dgm:cxn modelId="{6062553D-AF45-48C0-AB6A-F1E8D9FEC3D8}" srcId="{8D11BBE5-E523-4253-9E7A-1ADE5791B953}" destId="{1E50A1AD-B63E-4EDA-8D38-18958F8367F6}" srcOrd="7" destOrd="0" parTransId="{87962D0D-B450-42EC-9928-F1FEB0555A59}" sibTransId="{AFF3F934-2F71-4D70-9E69-0613A436E769}"/>
    <dgm:cxn modelId="{1AFBEEE9-00CE-47E6-A4AE-9A3D500CF8C5}" srcId="{8D11BBE5-E523-4253-9E7A-1ADE5791B953}" destId="{B9CE34CD-5275-4D17-B16F-BF8433BA9B61}" srcOrd="2" destOrd="0" parTransId="{51A080D5-22BC-411B-8977-F1E2D55C3960}" sibTransId="{0D44E5BC-1F10-435E-A3AE-05B37461F6A7}"/>
    <dgm:cxn modelId="{07D9D7D8-1F15-4EA6-95AF-D028F9C24E2F}" type="presOf" srcId="{A6C7EDEF-F6D0-463F-9F3E-383A3C4D6606}" destId="{05476D1F-EDF6-49F8-878C-D56E35366564}" srcOrd="0" destOrd="0" presId="urn:microsoft.com/office/officeart/2005/8/layout/default"/>
    <dgm:cxn modelId="{F38E5525-BF39-47EB-A37D-E7DC11298A6F}" srcId="{8D11BBE5-E523-4253-9E7A-1ADE5791B953}" destId="{58EFFCF2-C62E-404C-B7C9-A87F2F8A1731}" srcOrd="3" destOrd="0" parTransId="{112BE993-A833-4356-81ED-4794CE0E904E}" sibTransId="{B6606BA6-E1DB-401B-9B4B-C895AE1BE9A4}"/>
    <dgm:cxn modelId="{C9F12E2E-BFB4-4D13-AA61-913698D5C79A}" srcId="{8D11BBE5-E523-4253-9E7A-1ADE5791B953}" destId="{D1600B26-B527-4991-A049-B7E40B49E4CB}" srcOrd="8" destOrd="0" parTransId="{B3333751-BAB5-4386-9AE6-58C74FCBCC57}" sibTransId="{0054A360-E719-4A97-B35A-FF178B4660FF}"/>
    <dgm:cxn modelId="{2B2E9876-981E-45B2-9FB9-CAC27FA3EE27}" type="presParOf" srcId="{FBC8D294-1045-4C57-AC5B-371DCE54F881}" destId="{813AFBBB-268F-4FAB-A6C4-0289C1BFC978}" srcOrd="0" destOrd="0" presId="urn:microsoft.com/office/officeart/2005/8/layout/default"/>
    <dgm:cxn modelId="{FF9D6257-C5AE-40BB-9F69-2E791BE7BEDE}" type="presParOf" srcId="{FBC8D294-1045-4C57-AC5B-371DCE54F881}" destId="{33B6BDAC-7365-4069-BDB4-73DF7A7E3298}" srcOrd="1" destOrd="0" presId="urn:microsoft.com/office/officeart/2005/8/layout/default"/>
    <dgm:cxn modelId="{B21F2098-9B99-4BE4-AA96-6590459EA851}" type="presParOf" srcId="{FBC8D294-1045-4C57-AC5B-371DCE54F881}" destId="{4C825DE3-02A9-458F-93BC-673D7CCB915C}" srcOrd="2" destOrd="0" presId="urn:microsoft.com/office/officeart/2005/8/layout/default"/>
    <dgm:cxn modelId="{0D12BDF5-E53F-4FE9-A11C-75DB9E83B01F}" type="presParOf" srcId="{FBC8D294-1045-4C57-AC5B-371DCE54F881}" destId="{8234400E-2564-4CF9-9DF9-86E6118A4FF2}" srcOrd="3" destOrd="0" presId="urn:microsoft.com/office/officeart/2005/8/layout/default"/>
    <dgm:cxn modelId="{C254D993-A7FA-4F8A-A7FB-D200160C9DFF}" type="presParOf" srcId="{FBC8D294-1045-4C57-AC5B-371DCE54F881}" destId="{8973F118-032D-4AED-B10A-F7916AC42684}" srcOrd="4" destOrd="0" presId="urn:microsoft.com/office/officeart/2005/8/layout/default"/>
    <dgm:cxn modelId="{AE14BA82-608B-4086-90F1-CB93E6AA1A39}" type="presParOf" srcId="{FBC8D294-1045-4C57-AC5B-371DCE54F881}" destId="{FAC3BDB4-A5FE-4123-9034-9D1C9A695668}" srcOrd="5" destOrd="0" presId="urn:microsoft.com/office/officeart/2005/8/layout/default"/>
    <dgm:cxn modelId="{5FB5C0C3-448E-4E85-961F-75A3B9B1B4E3}" type="presParOf" srcId="{FBC8D294-1045-4C57-AC5B-371DCE54F881}" destId="{7CA467DD-D3E0-4267-B19C-20DE29396411}" srcOrd="6" destOrd="0" presId="urn:microsoft.com/office/officeart/2005/8/layout/default"/>
    <dgm:cxn modelId="{E577C3E0-D2E9-425F-A8F7-813B7A419E9B}" type="presParOf" srcId="{FBC8D294-1045-4C57-AC5B-371DCE54F881}" destId="{59C05EE9-513D-4F06-AF4D-C2335C4A070E}" srcOrd="7" destOrd="0" presId="urn:microsoft.com/office/officeart/2005/8/layout/default"/>
    <dgm:cxn modelId="{812383EE-0B08-4121-B8B3-A6FBDE4CE952}" type="presParOf" srcId="{FBC8D294-1045-4C57-AC5B-371DCE54F881}" destId="{4EEA367A-9CF2-4206-9E6D-22D0E017A896}" srcOrd="8" destOrd="0" presId="urn:microsoft.com/office/officeart/2005/8/layout/default"/>
    <dgm:cxn modelId="{033B4B82-19CD-4190-BD39-1EA95E5D52BC}" type="presParOf" srcId="{FBC8D294-1045-4C57-AC5B-371DCE54F881}" destId="{F7183B30-5361-4B55-B247-8F4B76A56A4F}" srcOrd="9" destOrd="0" presId="urn:microsoft.com/office/officeart/2005/8/layout/default"/>
    <dgm:cxn modelId="{22BADA8D-5EC7-4A0D-AB6A-BE1EB8B7C6C1}" type="presParOf" srcId="{FBC8D294-1045-4C57-AC5B-371DCE54F881}" destId="{05476D1F-EDF6-49F8-878C-D56E35366564}" srcOrd="10" destOrd="0" presId="urn:microsoft.com/office/officeart/2005/8/layout/default"/>
    <dgm:cxn modelId="{39A5BD01-345C-4694-85B0-BCE752D4D190}" type="presParOf" srcId="{FBC8D294-1045-4C57-AC5B-371DCE54F881}" destId="{F261E1D0-0AE6-49B4-97FB-A66A160B5A67}" srcOrd="11" destOrd="0" presId="urn:microsoft.com/office/officeart/2005/8/layout/default"/>
    <dgm:cxn modelId="{96FFC073-24BB-453A-B8A8-3AFBB741D2D2}" type="presParOf" srcId="{FBC8D294-1045-4C57-AC5B-371DCE54F881}" destId="{4BDFF096-B8A0-4E57-AB29-76BE3B93E90A}" srcOrd="12" destOrd="0" presId="urn:microsoft.com/office/officeart/2005/8/layout/default"/>
    <dgm:cxn modelId="{731CE4A5-63F5-4E2A-B528-BE259A27F414}" type="presParOf" srcId="{FBC8D294-1045-4C57-AC5B-371DCE54F881}" destId="{E1466AF7-F535-4E23-AC0E-EA62E21F2990}" srcOrd="13" destOrd="0" presId="urn:microsoft.com/office/officeart/2005/8/layout/default"/>
    <dgm:cxn modelId="{E810D69F-C465-4843-9B92-A4280D0678F8}" type="presParOf" srcId="{FBC8D294-1045-4C57-AC5B-371DCE54F881}" destId="{A7BDCF35-E2FB-4A3C-9215-79149F7A11F0}" srcOrd="14" destOrd="0" presId="urn:microsoft.com/office/officeart/2005/8/layout/default"/>
    <dgm:cxn modelId="{66050D67-9FA4-445A-BA61-C40CAC5807B4}" type="presParOf" srcId="{FBC8D294-1045-4C57-AC5B-371DCE54F881}" destId="{65A0E85D-3D7F-4025-9192-1665FBB40230}" srcOrd="15" destOrd="0" presId="urn:microsoft.com/office/officeart/2005/8/layout/default"/>
    <dgm:cxn modelId="{C8BC288B-9E31-45AE-9B6E-2418B33B88AC}" type="presParOf" srcId="{FBC8D294-1045-4C57-AC5B-371DCE54F881}" destId="{4ABDD6AC-7EBA-4A6F-BCC5-8C0EA4359658}"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B789A-A22B-4A50-8C92-B1B7D25BEA54}">
      <dsp:nvSpPr>
        <dsp:cNvPr id="0" name=""/>
        <dsp:cNvSpPr/>
      </dsp:nvSpPr>
      <dsp:spPr>
        <a:xfrm>
          <a:off x="0" y="0"/>
          <a:ext cx="326344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A5CF54-195C-4F09-A284-50402D64A011}">
      <dsp:nvSpPr>
        <dsp:cNvPr id="0" name=""/>
        <dsp:cNvSpPr/>
      </dsp:nvSpPr>
      <dsp:spPr>
        <a:xfrm>
          <a:off x="0" y="0"/>
          <a:ext cx="652688" cy="1728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en-US" sz="900" b="1" kern="1200" dirty="0"/>
            <a:t>Service Equipment and Software</a:t>
          </a:r>
          <a:endParaRPr lang="en-US" sz="900" kern="1200" dirty="0"/>
        </a:p>
      </dsp:txBody>
      <dsp:txXfrm>
        <a:off x="0" y="0"/>
        <a:ext cx="652688" cy="1728504"/>
      </dsp:txXfrm>
    </dsp:sp>
    <dsp:sp modelId="{DE9386C1-7787-419F-A18A-3458215FCE04}">
      <dsp:nvSpPr>
        <dsp:cNvPr id="0" name=""/>
        <dsp:cNvSpPr/>
      </dsp:nvSpPr>
      <dsp:spPr>
        <a:xfrm>
          <a:off x="701640" y="13609"/>
          <a:ext cx="2561803" cy="272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dirty="0"/>
            <a:t>Software Company Representatives </a:t>
          </a:r>
        </a:p>
      </dsp:txBody>
      <dsp:txXfrm>
        <a:off x="701640" y="13609"/>
        <a:ext cx="2561803" cy="272188"/>
      </dsp:txXfrm>
    </dsp:sp>
    <dsp:sp modelId="{BBF2C643-85CE-4685-91AC-DCB88E409917}">
      <dsp:nvSpPr>
        <dsp:cNvPr id="0" name=""/>
        <dsp:cNvSpPr/>
      </dsp:nvSpPr>
      <dsp:spPr>
        <a:xfrm>
          <a:off x="652688" y="285798"/>
          <a:ext cx="2610755"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BDDAB5-FFF8-4E09-BB31-F3AE33908025}">
      <dsp:nvSpPr>
        <dsp:cNvPr id="0" name=""/>
        <dsp:cNvSpPr/>
      </dsp:nvSpPr>
      <dsp:spPr>
        <a:xfrm>
          <a:off x="701640" y="299407"/>
          <a:ext cx="2561803" cy="272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dirty="0"/>
            <a:t>Equipment and Smallware Sales Managers</a:t>
          </a:r>
        </a:p>
      </dsp:txBody>
      <dsp:txXfrm>
        <a:off x="701640" y="299407"/>
        <a:ext cx="2561803" cy="272188"/>
      </dsp:txXfrm>
    </dsp:sp>
    <dsp:sp modelId="{D400BE4C-A5DB-4DF5-9F0B-CB76FFAF7DEA}">
      <dsp:nvSpPr>
        <dsp:cNvPr id="0" name=""/>
        <dsp:cNvSpPr/>
      </dsp:nvSpPr>
      <dsp:spPr>
        <a:xfrm>
          <a:off x="652688" y="571596"/>
          <a:ext cx="2610755"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9DF258-94D2-4ECB-8FF3-3D21B6535A45}">
      <dsp:nvSpPr>
        <dsp:cNvPr id="0" name=""/>
        <dsp:cNvSpPr/>
      </dsp:nvSpPr>
      <dsp:spPr>
        <a:xfrm>
          <a:off x="701640" y="585205"/>
          <a:ext cx="2561803" cy="272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dirty="0"/>
            <a:t>Paper and Plastics Representatives</a:t>
          </a:r>
        </a:p>
      </dsp:txBody>
      <dsp:txXfrm>
        <a:off x="701640" y="585205"/>
        <a:ext cx="2561803" cy="272188"/>
      </dsp:txXfrm>
    </dsp:sp>
    <dsp:sp modelId="{78079ECC-A41F-49BD-9DF9-B951689BEAF7}">
      <dsp:nvSpPr>
        <dsp:cNvPr id="0" name=""/>
        <dsp:cNvSpPr/>
      </dsp:nvSpPr>
      <dsp:spPr>
        <a:xfrm>
          <a:off x="652688" y="857394"/>
          <a:ext cx="2610755"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F503A2-CF25-4F8A-BD70-0B0E8D267914}">
      <dsp:nvSpPr>
        <dsp:cNvPr id="0" name=""/>
        <dsp:cNvSpPr/>
      </dsp:nvSpPr>
      <dsp:spPr>
        <a:xfrm>
          <a:off x="701640" y="871003"/>
          <a:ext cx="2561803" cy="272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dirty="0"/>
            <a:t>Consultants for Training and Education</a:t>
          </a:r>
        </a:p>
      </dsp:txBody>
      <dsp:txXfrm>
        <a:off x="701640" y="871003"/>
        <a:ext cx="2561803" cy="272188"/>
      </dsp:txXfrm>
    </dsp:sp>
    <dsp:sp modelId="{AAE124D4-3161-44B1-8569-4661DC3B237B}">
      <dsp:nvSpPr>
        <dsp:cNvPr id="0" name=""/>
        <dsp:cNvSpPr/>
      </dsp:nvSpPr>
      <dsp:spPr>
        <a:xfrm>
          <a:off x="652688" y="1143192"/>
          <a:ext cx="2610755"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5B16AE-3F67-408F-AAC1-22656524E569}">
      <dsp:nvSpPr>
        <dsp:cNvPr id="0" name=""/>
        <dsp:cNvSpPr/>
      </dsp:nvSpPr>
      <dsp:spPr>
        <a:xfrm>
          <a:off x="701640" y="1156802"/>
          <a:ext cx="2561803" cy="272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dirty="0"/>
            <a:t>Safety and Sanitation Companies</a:t>
          </a:r>
        </a:p>
      </dsp:txBody>
      <dsp:txXfrm>
        <a:off x="701640" y="1156802"/>
        <a:ext cx="2561803" cy="272188"/>
      </dsp:txXfrm>
    </dsp:sp>
    <dsp:sp modelId="{0A425773-06E7-4E76-A7A6-4A7CF7DA315D}">
      <dsp:nvSpPr>
        <dsp:cNvPr id="0" name=""/>
        <dsp:cNvSpPr/>
      </dsp:nvSpPr>
      <dsp:spPr>
        <a:xfrm>
          <a:off x="652688" y="1428990"/>
          <a:ext cx="2610755"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30964C-C175-4CBF-8F53-CB89AAA366E5}">
      <dsp:nvSpPr>
        <dsp:cNvPr id="0" name=""/>
        <dsp:cNvSpPr/>
      </dsp:nvSpPr>
      <dsp:spPr>
        <a:xfrm>
          <a:off x="701640" y="1442600"/>
          <a:ext cx="2561803" cy="272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dirty="0"/>
            <a:t>Cafeteria Design Corporations</a:t>
          </a:r>
        </a:p>
      </dsp:txBody>
      <dsp:txXfrm>
        <a:off x="701640" y="1442600"/>
        <a:ext cx="2561803" cy="272188"/>
      </dsp:txXfrm>
    </dsp:sp>
    <dsp:sp modelId="{5C0EDA9E-0F2A-4C4C-9BAF-9523739B49A2}">
      <dsp:nvSpPr>
        <dsp:cNvPr id="0" name=""/>
        <dsp:cNvSpPr/>
      </dsp:nvSpPr>
      <dsp:spPr>
        <a:xfrm>
          <a:off x="652688" y="1714789"/>
          <a:ext cx="2610755"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AFBBB-268F-4FAB-A6C4-0289C1BFC978}">
      <dsp:nvSpPr>
        <dsp:cNvPr id="0" name=""/>
        <dsp:cNvSpPr/>
      </dsp:nvSpPr>
      <dsp:spPr>
        <a:xfrm>
          <a:off x="9804" y="7957"/>
          <a:ext cx="2341745" cy="1405047"/>
        </a:xfrm>
        <a:prstGeom prst="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The pizza we often use was delivered without any toppings on it.   </a:t>
          </a:r>
        </a:p>
      </dsp:txBody>
      <dsp:txXfrm>
        <a:off x="9804" y="7957"/>
        <a:ext cx="2341745" cy="1405047"/>
      </dsp:txXfrm>
    </dsp:sp>
    <dsp:sp modelId="{4C825DE3-02A9-458F-93BC-673D7CCB915C}">
      <dsp:nvSpPr>
        <dsp:cNvPr id="0" name=""/>
        <dsp:cNvSpPr/>
      </dsp:nvSpPr>
      <dsp:spPr>
        <a:xfrm>
          <a:off x="2551067" y="1747"/>
          <a:ext cx="2341745" cy="1405047"/>
        </a:xfrm>
        <a:prstGeom prst="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I want to create a fun new menu item for my summer meal program. </a:t>
          </a:r>
        </a:p>
      </dsp:txBody>
      <dsp:txXfrm>
        <a:off x="2551067" y="1747"/>
        <a:ext cx="2341745" cy="1405047"/>
      </dsp:txXfrm>
    </dsp:sp>
    <dsp:sp modelId="{8973F118-032D-4AED-B10A-F7916AC42684}">
      <dsp:nvSpPr>
        <dsp:cNvPr id="0" name=""/>
        <dsp:cNvSpPr/>
      </dsp:nvSpPr>
      <dsp:spPr>
        <a:xfrm>
          <a:off x="5126987" y="1747"/>
          <a:ext cx="2341745" cy="1405047"/>
        </a:xfrm>
        <a:prstGeom prst="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I noticed the bid price does not match the invoice.  </a:t>
          </a:r>
        </a:p>
      </dsp:txBody>
      <dsp:txXfrm>
        <a:off x="5126987" y="1747"/>
        <a:ext cx="2341745" cy="1405047"/>
      </dsp:txXfrm>
    </dsp:sp>
    <dsp:sp modelId="{7CA467DD-D3E0-4267-B19C-20DE29396411}">
      <dsp:nvSpPr>
        <dsp:cNvPr id="0" name=""/>
        <dsp:cNvSpPr/>
      </dsp:nvSpPr>
      <dsp:spPr>
        <a:xfrm>
          <a:off x="59472" y="1640969"/>
          <a:ext cx="2341745" cy="1405047"/>
        </a:xfrm>
        <a:prstGeom prst="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My distributor rep said that they do not have enough turkey breast on hand to fulfill my order for next week.   </a:t>
          </a:r>
        </a:p>
      </dsp:txBody>
      <dsp:txXfrm>
        <a:off x="59472" y="1640969"/>
        <a:ext cx="2341745" cy="1405047"/>
      </dsp:txXfrm>
    </dsp:sp>
    <dsp:sp modelId="{4EEA367A-9CF2-4206-9E6D-22D0E017A896}">
      <dsp:nvSpPr>
        <dsp:cNvPr id="0" name=""/>
        <dsp:cNvSpPr/>
      </dsp:nvSpPr>
      <dsp:spPr>
        <a:xfrm>
          <a:off x="2551067" y="1640969"/>
          <a:ext cx="2341745" cy="1405047"/>
        </a:xfrm>
        <a:prstGeom prst="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Our oven is brand new but is burning up our food even when we set it to 350.  </a:t>
          </a:r>
        </a:p>
      </dsp:txBody>
      <dsp:txXfrm>
        <a:off x="2551067" y="1640969"/>
        <a:ext cx="2341745" cy="1405047"/>
      </dsp:txXfrm>
    </dsp:sp>
    <dsp:sp modelId="{05476D1F-EDF6-49F8-878C-D56E35366564}">
      <dsp:nvSpPr>
        <dsp:cNvPr id="0" name=""/>
        <dsp:cNvSpPr/>
      </dsp:nvSpPr>
      <dsp:spPr>
        <a:xfrm>
          <a:off x="5126987" y="1640969"/>
          <a:ext cx="2341745" cy="1405047"/>
        </a:xfrm>
        <a:prstGeom prst="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We want to have a taste test with our students at a middle school and need some samples.  </a:t>
          </a:r>
        </a:p>
      </dsp:txBody>
      <dsp:txXfrm>
        <a:off x="5126987" y="1640969"/>
        <a:ext cx="2341745" cy="1405047"/>
      </dsp:txXfrm>
    </dsp:sp>
    <dsp:sp modelId="{4BDFF096-B8A0-4E57-AB29-76BE3B93E90A}">
      <dsp:nvSpPr>
        <dsp:cNvPr id="0" name=""/>
        <dsp:cNvSpPr/>
      </dsp:nvSpPr>
      <dsp:spPr>
        <a:xfrm>
          <a:off x="59472" y="3280191"/>
          <a:ext cx="2341745" cy="1405047"/>
        </a:xfrm>
        <a:prstGeom prst="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I need a product formulation statement. </a:t>
          </a:r>
        </a:p>
      </dsp:txBody>
      <dsp:txXfrm>
        <a:off x="59472" y="3280191"/>
        <a:ext cx="2341745" cy="1405047"/>
      </dsp:txXfrm>
    </dsp:sp>
    <dsp:sp modelId="{A7BDCF35-E2FB-4A3C-9215-79149F7A11F0}">
      <dsp:nvSpPr>
        <dsp:cNvPr id="0" name=""/>
        <dsp:cNvSpPr/>
      </dsp:nvSpPr>
      <dsp:spPr>
        <a:xfrm>
          <a:off x="2635393" y="3280191"/>
          <a:ext cx="2341745" cy="1405047"/>
        </a:xfrm>
        <a:prstGeom prst="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I would like to attend a food show.  Who can give me a calendar of those events? </a:t>
          </a:r>
        </a:p>
      </dsp:txBody>
      <dsp:txXfrm>
        <a:off x="2635393" y="3280191"/>
        <a:ext cx="2341745" cy="1405047"/>
      </dsp:txXfrm>
    </dsp:sp>
    <dsp:sp modelId="{4ABDD6AC-7EBA-4A6F-BCC5-8C0EA4359658}">
      <dsp:nvSpPr>
        <dsp:cNvPr id="0" name=""/>
        <dsp:cNvSpPr/>
      </dsp:nvSpPr>
      <dsp:spPr>
        <a:xfrm>
          <a:off x="5211314" y="3280191"/>
          <a:ext cx="2341745" cy="1405047"/>
        </a:xfrm>
        <a:prstGeom prst="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Our district was just awarded a grant to improve our procurement standards.  Where do I start?   </a:t>
          </a:r>
        </a:p>
      </dsp:txBody>
      <dsp:txXfrm>
        <a:off x="5211314" y="3280191"/>
        <a:ext cx="2341745" cy="140504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F7A911-6AEA-4744-8892-87A688EABAD2}" type="datetimeFigureOut">
              <a:rPr lang="en-US" smtClean="0"/>
              <a:t>10/6/2022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50C50-150C-4A61-8231-FBDE14DD6534}" type="slidenum">
              <a:rPr lang="en-US" smtClean="0"/>
              <a:t>‹#›</a:t>
            </a:fld>
            <a:endParaRPr lang="en-US" dirty="0"/>
          </a:p>
        </p:txBody>
      </p:sp>
    </p:spTree>
    <p:extLst>
      <p:ext uri="{BB962C8B-B14F-4D97-AF65-F5344CB8AC3E}">
        <p14:creationId xmlns:p14="http://schemas.microsoft.com/office/powerpoint/2010/main" val="3394963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Shellie</a:t>
            </a:r>
          </a:p>
        </p:txBody>
      </p:sp>
      <p:sp>
        <p:nvSpPr>
          <p:cNvPr id="4" name="Slide Number Placeholder 3"/>
          <p:cNvSpPr>
            <a:spLocks noGrp="1"/>
          </p:cNvSpPr>
          <p:nvPr>
            <p:ph type="sldNum" sz="quarter" idx="5"/>
          </p:nvPr>
        </p:nvSpPr>
        <p:spPr/>
        <p:txBody>
          <a:bodyPr/>
          <a:lstStyle/>
          <a:p>
            <a:fld id="{DB850C50-150C-4A61-8231-FBDE14DD6534}" type="slidenum">
              <a:rPr lang="en-US" smtClean="0"/>
              <a:t>1</a:t>
            </a:fld>
            <a:endParaRPr lang="en-US" dirty="0"/>
          </a:p>
        </p:txBody>
      </p:sp>
    </p:spTree>
    <p:extLst>
      <p:ext uri="{BB962C8B-B14F-4D97-AF65-F5344CB8AC3E}">
        <p14:creationId xmlns:p14="http://schemas.microsoft.com/office/powerpoint/2010/main" val="77010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Shellie – lead, Ruben to add invite questions</a:t>
            </a:r>
          </a:p>
          <a:p>
            <a:endParaRPr lang="en-US" dirty="0"/>
          </a:p>
          <a:p>
            <a:endParaRPr lang="en-US" dirty="0"/>
          </a:p>
          <a:p>
            <a:r>
              <a:rPr lang="en-US" dirty="0"/>
              <a:t>There are so many kinds of vendors that serve K12 Foodservice.  Our goal today was to provide the big picture, show you how the different sales teams work to deliver the food and supplies your operation needs to feed kids every day.  </a:t>
            </a:r>
          </a:p>
        </p:txBody>
      </p:sp>
      <p:sp>
        <p:nvSpPr>
          <p:cNvPr id="4" name="Slide Number Placeholder 3"/>
          <p:cNvSpPr>
            <a:spLocks noGrp="1"/>
          </p:cNvSpPr>
          <p:nvPr>
            <p:ph type="sldNum" sz="quarter" idx="5"/>
          </p:nvPr>
        </p:nvSpPr>
        <p:spPr/>
        <p:txBody>
          <a:bodyPr/>
          <a:lstStyle/>
          <a:p>
            <a:fld id="{DB850C50-150C-4A61-8231-FBDE14DD6534}" type="slidenum">
              <a:rPr lang="en-US" smtClean="0"/>
              <a:t>10</a:t>
            </a:fld>
            <a:endParaRPr lang="en-US" dirty="0"/>
          </a:p>
        </p:txBody>
      </p:sp>
    </p:spTree>
    <p:extLst>
      <p:ext uri="{BB962C8B-B14F-4D97-AF65-F5344CB8AC3E}">
        <p14:creationId xmlns:p14="http://schemas.microsoft.com/office/powerpoint/2010/main" val="2973180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Manufacturers, Brokers, Distributors or Tech or Equipment it the Room?</a:t>
            </a:r>
          </a:p>
          <a:p>
            <a:r>
              <a:rPr lang="en-US" dirty="0"/>
              <a:t>Disclaimer</a:t>
            </a:r>
          </a:p>
          <a:p>
            <a:endParaRPr lang="en-US" dirty="0"/>
          </a:p>
          <a:p>
            <a:r>
              <a:rPr lang="en-US" dirty="0"/>
              <a:t>Ruben</a:t>
            </a:r>
          </a:p>
        </p:txBody>
      </p:sp>
      <p:sp>
        <p:nvSpPr>
          <p:cNvPr id="4" name="Slide Number Placeholder 3"/>
          <p:cNvSpPr>
            <a:spLocks noGrp="1"/>
          </p:cNvSpPr>
          <p:nvPr>
            <p:ph type="sldNum" sz="quarter" idx="5"/>
          </p:nvPr>
        </p:nvSpPr>
        <p:spPr/>
        <p:txBody>
          <a:bodyPr/>
          <a:lstStyle/>
          <a:p>
            <a:fld id="{DB850C50-150C-4A61-8231-FBDE14DD6534}" type="slidenum">
              <a:rPr lang="en-US" smtClean="0"/>
              <a:t>2</a:t>
            </a:fld>
            <a:endParaRPr lang="en-US" dirty="0"/>
          </a:p>
        </p:txBody>
      </p:sp>
    </p:spTree>
    <p:extLst>
      <p:ext uri="{BB962C8B-B14F-4D97-AF65-F5344CB8AC3E}">
        <p14:creationId xmlns:p14="http://schemas.microsoft.com/office/powerpoint/2010/main" val="780153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Ruben and Shellie – SB add graphics</a:t>
            </a:r>
          </a:p>
          <a:p>
            <a:r>
              <a:rPr lang="en-US" dirty="0">
                <a:highlight>
                  <a:srgbClr val="FFFF00"/>
                </a:highlight>
              </a:rPr>
              <a:t>Ruben – tell a story!  </a:t>
            </a:r>
          </a:p>
        </p:txBody>
      </p:sp>
      <p:sp>
        <p:nvSpPr>
          <p:cNvPr id="4" name="Slide Number Placeholder 3"/>
          <p:cNvSpPr>
            <a:spLocks noGrp="1"/>
          </p:cNvSpPr>
          <p:nvPr>
            <p:ph type="sldNum" sz="quarter" idx="5"/>
          </p:nvPr>
        </p:nvSpPr>
        <p:spPr/>
        <p:txBody>
          <a:bodyPr/>
          <a:lstStyle/>
          <a:p>
            <a:fld id="{DB850C50-150C-4A61-8231-FBDE14DD6534}" type="slidenum">
              <a:rPr lang="en-US" smtClean="0"/>
              <a:t>3</a:t>
            </a:fld>
            <a:endParaRPr lang="en-US" dirty="0"/>
          </a:p>
        </p:txBody>
      </p:sp>
    </p:spTree>
    <p:extLst>
      <p:ext uri="{BB962C8B-B14F-4D97-AF65-F5344CB8AC3E}">
        <p14:creationId xmlns:p14="http://schemas.microsoft.com/office/powerpoint/2010/main" val="1499462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Tag Team</a:t>
            </a:r>
          </a:p>
          <a:p>
            <a:r>
              <a:rPr lang="en-US" dirty="0"/>
              <a:t>Disclaimer</a:t>
            </a:r>
          </a:p>
          <a:p>
            <a:r>
              <a:rPr lang="en-US" dirty="0"/>
              <a:t>Ruben and Shellie – say – we have each done these jobs….  T</a:t>
            </a:r>
          </a:p>
          <a:p>
            <a:r>
              <a:rPr lang="en-US" dirty="0"/>
              <a:t>Across the country, each district will interact in unique ways with the various people that call on them.   </a:t>
            </a:r>
          </a:p>
        </p:txBody>
      </p:sp>
      <p:sp>
        <p:nvSpPr>
          <p:cNvPr id="4" name="Slide Number Placeholder 3"/>
          <p:cNvSpPr>
            <a:spLocks noGrp="1"/>
          </p:cNvSpPr>
          <p:nvPr>
            <p:ph type="sldNum" sz="quarter" idx="5"/>
          </p:nvPr>
        </p:nvSpPr>
        <p:spPr/>
        <p:txBody>
          <a:bodyPr/>
          <a:lstStyle/>
          <a:p>
            <a:fld id="{DB850C50-150C-4A61-8231-FBDE14DD6534}" type="slidenum">
              <a:rPr lang="en-US" smtClean="0"/>
              <a:t>4</a:t>
            </a:fld>
            <a:endParaRPr lang="en-US" dirty="0"/>
          </a:p>
        </p:txBody>
      </p:sp>
    </p:spTree>
    <p:extLst>
      <p:ext uri="{BB962C8B-B14F-4D97-AF65-F5344CB8AC3E}">
        <p14:creationId xmlns:p14="http://schemas.microsoft.com/office/powerpoint/2010/main" val="453119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Shellie</a:t>
            </a:r>
          </a:p>
        </p:txBody>
      </p:sp>
      <p:sp>
        <p:nvSpPr>
          <p:cNvPr id="4" name="Slide Number Placeholder 3"/>
          <p:cNvSpPr>
            <a:spLocks noGrp="1"/>
          </p:cNvSpPr>
          <p:nvPr>
            <p:ph type="sldNum" sz="quarter" idx="5"/>
          </p:nvPr>
        </p:nvSpPr>
        <p:spPr/>
        <p:txBody>
          <a:bodyPr/>
          <a:lstStyle/>
          <a:p>
            <a:fld id="{DB850C50-150C-4A61-8231-FBDE14DD6534}" type="slidenum">
              <a:rPr lang="en-US" smtClean="0"/>
              <a:t>5</a:t>
            </a:fld>
            <a:endParaRPr lang="en-US" dirty="0"/>
          </a:p>
        </p:txBody>
      </p:sp>
    </p:spTree>
    <p:extLst>
      <p:ext uri="{BB962C8B-B14F-4D97-AF65-F5344CB8AC3E}">
        <p14:creationId xmlns:p14="http://schemas.microsoft.com/office/powerpoint/2010/main" val="1939410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Ruben – Broker</a:t>
            </a:r>
          </a:p>
          <a:p>
            <a:r>
              <a:rPr lang="en-US" dirty="0">
                <a:cs typeface="Calibri"/>
              </a:rPr>
              <a:t>SB if time</a:t>
            </a:r>
          </a:p>
        </p:txBody>
      </p:sp>
      <p:sp>
        <p:nvSpPr>
          <p:cNvPr id="4" name="Slide Number Placeholder 3"/>
          <p:cNvSpPr>
            <a:spLocks noGrp="1"/>
          </p:cNvSpPr>
          <p:nvPr>
            <p:ph type="sldNum" sz="quarter" idx="5"/>
          </p:nvPr>
        </p:nvSpPr>
        <p:spPr/>
        <p:txBody>
          <a:bodyPr/>
          <a:lstStyle/>
          <a:p>
            <a:fld id="{DB850C50-150C-4A61-8231-FBDE14DD6534}" type="slidenum">
              <a:rPr lang="en-US" smtClean="0"/>
              <a:t>6</a:t>
            </a:fld>
            <a:endParaRPr lang="en-US" dirty="0"/>
          </a:p>
        </p:txBody>
      </p:sp>
    </p:spTree>
    <p:extLst>
      <p:ext uri="{BB962C8B-B14F-4D97-AF65-F5344CB8AC3E}">
        <p14:creationId xmlns:p14="http://schemas.microsoft.com/office/powerpoint/2010/main" val="1020571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Shellie</a:t>
            </a:r>
          </a:p>
        </p:txBody>
      </p:sp>
      <p:sp>
        <p:nvSpPr>
          <p:cNvPr id="4" name="Slide Number Placeholder 3"/>
          <p:cNvSpPr>
            <a:spLocks noGrp="1"/>
          </p:cNvSpPr>
          <p:nvPr>
            <p:ph type="sldNum" sz="quarter" idx="5"/>
          </p:nvPr>
        </p:nvSpPr>
        <p:spPr/>
        <p:txBody>
          <a:bodyPr/>
          <a:lstStyle/>
          <a:p>
            <a:fld id="{DB850C50-150C-4A61-8231-FBDE14DD6534}" type="slidenum">
              <a:rPr lang="en-US" smtClean="0"/>
              <a:t>7</a:t>
            </a:fld>
            <a:endParaRPr lang="en-US" dirty="0"/>
          </a:p>
        </p:txBody>
      </p:sp>
    </p:spTree>
    <p:extLst>
      <p:ext uri="{BB962C8B-B14F-4D97-AF65-F5344CB8AC3E}">
        <p14:creationId xmlns:p14="http://schemas.microsoft.com/office/powerpoint/2010/main" val="2967101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Ruben</a:t>
            </a:r>
          </a:p>
        </p:txBody>
      </p:sp>
      <p:sp>
        <p:nvSpPr>
          <p:cNvPr id="4" name="Slide Number Placeholder 3"/>
          <p:cNvSpPr>
            <a:spLocks noGrp="1"/>
          </p:cNvSpPr>
          <p:nvPr>
            <p:ph type="sldNum" sz="quarter" idx="5"/>
          </p:nvPr>
        </p:nvSpPr>
        <p:spPr/>
        <p:txBody>
          <a:bodyPr/>
          <a:lstStyle/>
          <a:p>
            <a:fld id="{DB850C50-150C-4A61-8231-FBDE14DD6534}" type="slidenum">
              <a:rPr lang="en-US" smtClean="0"/>
              <a:t>8</a:t>
            </a:fld>
            <a:endParaRPr lang="en-US" dirty="0"/>
          </a:p>
        </p:txBody>
      </p:sp>
    </p:spTree>
    <p:extLst>
      <p:ext uri="{BB962C8B-B14F-4D97-AF65-F5344CB8AC3E}">
        <p14:creationId xmlns:p14="http://schemas.microsoft.com/office/powerpoint/2010/main" val="1180088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Ruben to Lead:</a:t>
            </a:r>
          </a:p>
          <a:p>
            <a:endParaRPr lang="en-US" dirty="0"/>
          </a:p>
          <a:p>
            <a:r>
              <a:rPr lang="en-US" dirty="0"/>
              <a:t>Not every territory or state will operate the same way, just as every representative from the four categories will treat every customer the same.  This presentation is designed to give you a broad perspective on the different sales “reps” that come by and visit you in your office. </a:t>
            </a:r>
          </a:p>
          <a:p>
            <a:endParaRPr lang="en-US" dirty="0"/>
          </a:p>
          <a:p>
            <a:r>
              <a:rPr lang="en-US" dirty="0"/>
              <a:t>SB to add animation</a:t>
            </a:r>
          </a:p>
          <a:p>
            <a:endParaRPr lang="en-US" dirty="0"/>
          </a:p>
        </p:txBody>
      </p:sp>
      <p:sp>
        <p:nvSpPr>
          <p:cNvPr id="4" name="Slide Number Placeholder 3"/>
          <p:cNvSpPr>
            <a:spLocks noGrp="1"/>
          </p:cNvSpPr>
          <p:nvPr>
            <p:ph type="sldNum" sz="quarter" idx="5"/>
          </p:nvPr>
        </p:nvSpPr>
        <p:spPr/>
        <p:txBody>
          <a:bodyPr/>
          <a:lstStyle/>
          <a:p>
            <a:fld id="{DB850C50-150C-4A61-8231-FBDE14DD6534}" type="slidenum">
              <a:rPr lang="en-US" smtClean="0"/>
              <a:t>9</a:t>
            </a:fld>
            <a:endParaRPr lang="en-US" dirty="0"/>
          </a:p>
        </p:txBody>
      </p:sp>
    </p:spTree>
    <p:extLst>
      <p:ext uri="{BB962C8B-B14F-4D97-AF65-F5344CB8AC3E}">
        <p14:creationId xmlns:p14="http://schemas.microsoft.com/office/powerpoint/2010/main" val="828175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2612A39-B0CC-4970-9C60-6A924745405D}" type="datetimeFigureOut">
              <a:rPr lang="en-US" smtClean="0"/>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D9D13A-D43E-403E-B387-05893A9526B4}"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1561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612A39-B0CC-4970-9C60-6A924745405D}" type="datetimeFigureOut">
              <a:rPr lang="en-US" smtClean="0"/>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D9D13A-D43E-403E-B387-05893A9526B4}" type="slidenum">
              <a:rPr lang="en-US" smtClean="0"/>
              <a:t>‹#›</a:t>
            </a:fld>
            <a:endParaRPr lang="en-US" dirty="0"/>
          </a:p>
        </p:txBody>
      </p:sp>
    </p:spTree>
    <p:extLst>
      <p:ext uri="{BB962C8B-B14F-4D97-AF65-F5344CB8AC3E}">
        <p14:creationId xmlns:p14="http://schemas.microsoft.com/office/powerpoint/2010/main" val="327685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612A39-B0CC-4970-9C60-6A924745405D}" type="datetimeFigureOut">
              <a:rPr lang="en-US" smtClean="0"/>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D9D13A-D43E-403E-B387-05893A9526B4}" type="slidenum">
              <a:rPr lang="en-US" smtClean="0"/>
              <a:t>‹#›</a:t>
            </a:fld>
            <a:endParaRPr lang="en-US" dirty="0"/>
          </a:p>
        </p:txBody>
      </p:sp>
    </p:spTree>
    <p:extLst>
      <p:ext uri="{BB962C8B-B14F-4D97-AF65-F5344CB8AC3E}">
        <p14:creationId xmlns:p14="http://schemas.microsoft.com/office/powerpoint/2010/main" val="1671298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612A39-B0CC-4970-9C60-6A924745405D}" type="datetimeFigureOut">
              <a:rPr lang="en-US" smtClean="0"/>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D9D13A-D43E-403E-B387-05893A9526B4}" type="slidenum">
              <a:rPr lang="en-US" smtClean="0"/>
              <a:t>‹#›</a:t>
            </a:fld>
            <a:endParaRPr lang="en-US" dirty="0"/>
          </a:p>
        </p:txBody>
      </p:sp>
    </p:spTree>
    <p:extLst>
      <p:ext uri="{BB962C8B-B14F-4D97-AF65-F5344CB8AC3E}">
        <p14:creationId xmlns:p14="http://schemas.microsoft.com/office/powerpoint/2010/main" val="1070304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612A39-B0CC-4970-9C60-6A924745405D}" type="datetimeFigureOut">
              <a:rPr lang="en-US" smtClean="0"/>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D9D13A-D43E-403E-B387-05893A9526B4}"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598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612A39-B0CC-4970-9C60-6A924745405D}" type="datetimeFigureOut">
              <a:rPr lang="en-US" smtClean="0"/>
              <a:t>10/6/2022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D9D13A-D43E-403E-B387-05893A9526B4}" type="slidenum">
              <a:rPr lang="en-US" smtClean="0"/>
              <a:t>‹#›</a:t>
            </a:fld>
            <a:endParaRPr lang="en-US" dirty="0"/>
          </a:p>
        </p:txBody>
      </p:sp>
    </p:spTree>
    <p:extLst>
      <p:ext uri="{BB962C8B-B14F-4D97-AF65-F5344CB8AC3E}">
        <p14:creationId xmlns:p14="http://schemas.microsoft.com/office/powerpoint/2010/main" val="3039835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612A39-B0CC-4970-9C60-6A924745405D}" type="datetimeFigureOut">
              <a:rPr lang="en-US" smtClean="0"/>
              <a:t>10/6/2022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D9D13A-D43E-403E-B387-05893A9526B4}" type="slidenum">
              <a:rPr lang="en-US" smtClean="0"/>
              <a:t>‹#›</a:t>
            </a:fld>
            <a:endParaRPr lang="en-US" dirty="0"/>
          </a:p>
        </p:txBody>
      </p:sp>
    </p:spTree>
    <p:extLst>
      <p:ext uri="{BB962C8B-B14F-4D97-AF65-F5344CB8AC3E}">
        <p14:creationId xmlns:p14="http://schemas.microsoft.com/office/powerpoint/2010/main" val="1081544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612A39-B0CC-4970-9C60-6A924745405D}" type="datetimeFigureOut">
              <a:rPr lang="en-US" smtClean="0"/>
              <a:t>10/6/2022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D9D13A-D43E-403E-B387-05893A9526B4}" type="slidenum">
              <a:rPr lang="en-US" smtClean="0"/>
              <a:t>‹#›</a:t>
            </a:fld>
            <a:endParaRPr lang="en-US" dirty="0"/>
          </a:p>
        </p:txBody>
      </p:sp>
    </p:spTree>
    <p:extLst>
      <p:ext uri="{BB962C8B-B14F-4D97-AF65-F5344CB8AC3E}">
        <p14:creationId xmlns:p14="http://schemas.microsoft.com/office/powerpoint/2010/main" val="3293368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2612A39-B0CC-4970-9C60-6A924745405D}" type="datetimeFigureOut">
              <a:rPr lang="en-US" smtClean="0"/>
              <a:t>10/6/2022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8D9D13A-D43E-403E-B387-05893A9526B4}" type="slidenum">
              <a:rPr lang="en-US" smtClean="0"/>
              <a:t>‹#›</a:t>
            </a:fld>
            <a:endParaRPr lang="en-US" dirty="0"/>
          </a:p>
        </p:txBody>
      </p:sp>
    </p:spTree>
    <p:extLst>
      <p:ext uri="{BB962C8B-B14F-4D97-AF65-F5344CB8AC3E}">
        <p14:creationId xmlns:p14="http://schemas.microsoft.com/office/powerpoint/2010/main" val="515268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2612A39-B0CC-4970-9C60-6A924745405D}" type="datetimeFigureOut">
              <a:rPr lang="en-US" smtClean="0"/>
              <a:t>10/6/2022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8D9D13A-D43E-403E-B387-05893A9526B4}" type="slidenum">
              <a:rPr lang="en-US" smtClean="0"/>
              <a:t>‹#›</a:t>
            </a:fld>
            <a:endParaRPr lang="en-US" dirty="0"/>
          </a:p>
        </p:txBody>
      </p:sp>
    </p:spTree>
    <p:extLst>
      <p:ext uri="{BB962C8B-B14F-4D97-AF65-F5344CB8AC3E}">
        <p14:creationId xmlns:p14="http://schemas.microsoft.com/office/powerpoint/2010/main" val="1961098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2612A39-B0CC-4970-9C60-6A924745405D}" type="datetimeFigureOut">
              <a:rPr lang="en-US" smtClean="0"/>
              <a:t>10/6/2022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D9D13A-D43E-403E-B387-05893A9526B4}" type="slidenum">
              <a:rPr lang="en-US" smtClean="0"/>
              <a:t>‹#›</a:t>
            </a:fld>
            <a:endParaRPr lang="en-US" dirty="0"/>
          </a:p>
        </p:txBody>
      </p:sp>
    </p:spTree>
    <p:extLst>
      <p:ext uri="{BB962C8B-B14F-4D97-AF65-F5344CB8AC3E}">
        <p14:creationId xmlns:p14="http://schemas.microsoft.com/office/powerpoint/2010/main" val="539700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2612A39-B0CC-4970-9C60-6A924745405D}" type="datetimeFigureOut">
              <a:rPr lang="en-US" smtClean="0"/>
              <a:t>10/6/2022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8D9D13A-D43E-403E-B387-05893A9526B4}"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30532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notesSlide" Target="../notesSlides/notesSlide4.xml"/><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32.png"/><Relationship Id="rId5" Type="http://schemas.openxmlformats.org/officeDocument/2006/relationships/diagramQuickStyle" Target="../diagrams/quickStyle1.xml"/><Relationship Id="rId10" Type="http://schemas.openxmlformats.org/officeDocument/2006/relationships/image" Target="../media/image24.png"/><Relationship Id="rId4" Type="http://schemas.openxmlformats.org/officeDocument/2006/relationships/diagramLayout" Target="../diagrams/layout1.xml"/><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r>
              <a:rPr lang="en-US" sz="4800" dirty="0"/>
              <a:t>“Vendors, Manufacturers, Distributors, Brokers…who’s who in SNS                   Food &amp; Equipment</a:t>
            </a:r>
          </a:p>
        </p:txBody>
      </p:sp>
      <p:sp>
        <p:nvSpPr>
          <p:cNvPr id="6" name="Subtitle 5"/>
          <p:cNvSpPr>
            <a:spLocks noGrp="1"/>
          </p:cNvSpPr>
          <p:nvPr>
            <p:ph type="subTitle" idx="1"/>
          </p:nvPr>
        </p:nvSpPr>
        <p:spPr>
          <a:xfrm>
            <a:off x="1100051" y="4455620"/>
            <a:ext cx="10058400" cy="1643428"/>
          </a:xfrm>
        </p:spPr>
        <p:txBody>
          <a:bodyPr vert="horz" lIns="91440" tIns="45720" rIns="91440" bIns="45720" rtlCol="0" anchor="t">
            <a:normAutofit fontScale="85000" lnSpcReduction="10000"/>
          </a:bodyPr>
          <a:lstStyle/>
          <a:p>
            <a:r>
              <a:rPr lang="sv-SE" dirty="0"/>
              <a:t>Ruben H. Pena RD,SNS – Business development manager, IPS REbates</a:t>
            </a:r>
          </a:p>
          <a:p>
            <a:r>
              <a:rPr lang="sv-SE" dirty="0"/>
              <a:t>Shellie Batten -  director of Sales, IPS REbates</a:t>
            </a:r>
            <a:endParaRPr lang="sv-SE" dirty="0">
              <a:cs typeface="Calibri Light"/>
            </a:endParaRPr>
          </a:p>
          <a:p>
            <a:r>
              <a:rPr lang="sv-SE" dirty="0"/>
              <a:t>Combined foodservice operations and sales  experience:    50 years!</a:t>
            </a:r>
            <a:endParaRPr lang="sv-SE" dirty="0">
              <a:cs typeface="Calibri Light"/>
            </a:endParaRP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280" y="628444"/>
            <a:ext cx="1592132" cy="1634116"/>
          </a:xfrm>
          <a:prstGeom prst="rect">
            <a:avLst/>
          </a:prstGeom>
        </p:spPr>
      </p:pic>
    </p:spTree>
    <p:extLst>
      <p:ext uri="{BB962C8B-B14F-4D97-AF65-F5344CB8AC3E}">
        <p14:creationId xmlns:p14="http://schemas.microsoft.com/office/powerpoint/2010/main" val="63168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D8F066-0585-42F1-B2BD-5E2099DC9AF7}"/>
              </a:ext>
            </a:extLst>
          </p:cNvPr>
          <p:cNvPicPr>
            <a:picLocks noChangeAspect="1"/>
          </p:cNvPicPr>
          <p:nvPr/>
        </p:nvPicPr>
        <p:blipFill>
          <a:blip r:embed="rId3"/>
          <a:stretch>
            <a:fillRect/>
          </a:stretch>
        </p:blipFill>
        <p:spPr>
          <a:xfrm>
            <a:off x="114019" y="1130942"/>
            <a:ext cx="3619027" cy="5210728"/>
          </a:xfrm>
          <a:prstGeom prst="rect">
            <a:avLst/>
          </a:prstGeom>
        </p:spPr>
      </p:pic>
      <p:sp>
        <p:nvSpPr>
          <p:cNvPr id="3" name="TextBox 2">
            <a:extLst>
              <a:ext uri="{FF2B5EF4-FFF2-40B4-BE49-F238E27FC236}">
                <a16:creationId xmlns:a16="http://schemas.microsoft.com/office/drawing/2014/main" id="{973D8FE6-6BBA-4FC9-83D4-66CAA3E450AF}"/>
              </a:ext>
            </a:extLst>
          </p:cNvPr>
          <p:cNvSpPr txBox="1"/>
          <p:nvPr/>
        </p:nvSpPr>
        <p:spPr>
          <a:xfrm>
            <a:off x="3418694" y="1130942"/>
            <a:ext cx="6777317" cy="4955203"/>
          </a:xfrm>
          <a:prstGeom prst="rect">
            <a:avLst/>
          </a:prstGeom>
          <a:noFill/>
        </p:spPr>
        <p:txBody>
          <a:bodyPr wrap="square" lIns="91440" tIns="45720" rIns="91440" bIns="45720" rtlCol="0" anchor="t">
            <a:spAutoFit/>
          </a:bodyPr>
          <a:lstStyle/>
          <a:p>
            <a:r>
              <a:rPr lang="en-US" sz="2800" dirty="0"/>
              <a:t>Let’s wrap it up! </a:t>
            </a:r>
          </a:p>
          <a:p>
            <a:endParaRPr lang="en-US" dirty="0"/>
          </a:p>
          <a:p>
            <a:endParaRPr lang="en-US" dirty="0"/>
          </a:p>
          <a:p>
            <a:pPr marL="285750" indent="-285750">
              <a:buFont typeface="Arial" panose="020B0604020202020204" pitchFamily="34" charset="0"/>
              <a:buChar char="•"/>
            </a:pPr>
            <a:r>
              <a:rPr lang="en-US" dirty="0"/>
              <a:t>There are many different types of vendors that serve K-12 foodservice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cs typeface="Calibri"/>
              </a:rPr>
              <a:t>Understanding  the roles of each vendor will help reduce time and energy when planning, scheduling, monitoring, or reacting in school foodservice</a:t>
            </a:r>
          </a:p>
          <a:p>
            <a:pPr marL="285750" indent="-285750">
              <a:buFont typeface="Arial" panose="020B0604020202020204" pitchFamily="34" charset="0"/>
              <a:buChar char="•"/>
            </a:pPr>
            <a:endParaRPr lang="en-US" dirty="0">
              <a:cs typeface="Calibri"/>
            </a:endParaRPr>
          </a:p>
          <a:p>
            <a:pPr marL="285750" indent="-285750">
              <a:buFont typeface="Arial" panose="020B0604020202020204" pitchFamily="34" charset="0"/>
              <a:buChar char="•"/>
            </a:pPr>
            <a:r>
              <a:rPr lang="en-US" dirty="0"/>
              <a:t>Developing strong partnerships with those vendors can help you learn about new products, solve problems, and make your job easier</a:t>
            </a:r>
          </a:p>
          <a:p>
            <a:pPr marL="285750" indent="-285750">
              <a:buFont typeface="Arial" panose="020B0604020202020204" pitchFamily="34" charset="0"/>
              <a:buChar char="•"/>
            </a:pPr>
            <a:endParaRPr lang="en-US" dirty="0">
              <a:cs typeface="Calibri"/>
            </a:endParaRPr>
          </a:p>
          <a:p>
            <a:pPr marL="285750" indent="-285750">
              <a:buFont typeface="Arial" panose="020B0604020202020204" pitchFamily="34" charset="0"/>
              <a:buChar char="•"/>
            </a:pPr>
            <a:r>
              <a:rPr lang="en-US" dirty="0">
                <a:cs typeface="Calibri"/>
              </a:rPr>
              <a:t>Develop your relationships and contact list  and keep the supply chain moving!</a:t>
            </a:r>
          </a:p>
          <a:p>
            <a:pPr marL="285750" indent="-285750">
              <a:buFont typeface="Arial" panose="020B0604020202020204" pitchFamily="34" charset="0"/>
              <a:buChar char="•"/>
            </a:pPr>
            <a:endParaRPr lang="en-US" dirty="0">
              <a:cs typeface="Calibri"/>
            </a:endParaRPr>
          </a:p>
        </p:txBody>
      </p:sp>
      <p:pic>
        <p:nvPicPr>
          <p:cNvPr id="4" name="Picture 3">
            <a:extLst>
              <a:ext uri="{FF2B5EF4-FFF2-40B4-BE49-F238E27FC236}">
                <a16:creationId xmlns:a16="http://schemas.microsoft.com/office/drawing/2014/main" id="{EE34FAE9-7809-4462-856B-F53B93C31515}"/>
              </a:ext>
            </a:extLst>
          </p:cNvPr>
          <p:cNvPicPr>
            <a:picLocks noChangeAspect="1"/>
          </p:cNvPicPr>
          <p:nvPr/>
        </p:nvPicPr>
        <p:blipFill>
          <a:blip r:embed="rId4"/>
          <a:stretch>
            <a:fillRect/>
          </a:stretch>
        </p:blipFill>
        <p:spPr>
          <a:xfrm>
            <a:off x="10196011" y="278090"/>
            <a:ext cx="1661153" cy="1705705"/>
          </a:xfrm>
          <a:prstGeom prst="rect">
            <a:avLst/>
          </a:prstGeom>
        </p:spPr>
      </p:pic>
    </p:spTree>
    <p:extLst>
      <p:ext uri="{BB962C8B-B14F-4D97-AF65-F5344CB8AC3E}">
        <p14:creationId xmlns:p14="http://schemas.microsoft.com/office/powerpoint/2010/main" val="3819919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3BC4302-D5E9-4B73-90DF-0E59420C54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DD872585-8CA1-47B2-B4DE-04142A143D7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44603" y="4325112"/>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ctrTitle"/>
          </p:nvPr>
        </p:nvSpPr>
        <p:spPr>
          <a:xfrm>
            <a:off x="3836504" y="758952"/>
            <a:ext cx="7319175" cy="3566160"/>
          </a:xfrm>
        </p:spPr>
        <p:txBody>
          <a:bodyPr>
            <a:normAutofit fontScale="90000"/>
          </a:bodyPr>
          <a:lstStyle/>
          <a:p>
            <a:pPr marR="0">
              <a:spcBef>
                <a:spcPts val="0"/>
              </a:spcBef>
              <a:spcAft>
                <a:spcPts val="80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a:t>
            </a:r>
            <a:r>
              <a:rPr lang="en-US" sz="4000" dirty="0">
                <a:latin typeface="Calibri" panose="020F0502020204030204" pitchFamily="34" charset="0"/>
                <a:ea typeface="Calibri" panose="020F0502020204030204" pitchFamily="34" charset="0"/>
                <a:cs typeface="Times New Roman" panose="02020603050405020304" pitchFamily="18" charset="0"/>
              </a:rPr>
              <a:t>Who is </a:t>
            </a:r>
            <a:r>
              <a:rPr lang="en-US" sz="4000" dirty="0">
                <a:effectLst/>
                <a:latin typeface="Calibri" panose="020F0502020204030204" pitchFamily="34" charset="0"/>
                <a:ea typeface="Calibri" panose="020F0502020204030204" pitchFamily="34" charset="0"/>
                <a:cs typeface="Times New Roman" panose="02020603050405020304" pitchFamily="18" charset="0"/>
              </a:rPr>
              <a:t>My Vendor?”</a:t>
            </a:r>
            <a:r>
              <a:rPr lang="en-US" sz="2000" dirty="0">
                <a:effectLst/>
                <a:latin typeface="Calibri" panose="020F0502020204030204" pitchFamily="34" charset="0"/>
                <a:ea typeface="Calibri" panose="020F0502020204030204" pitchFamily="34" charset="0"/>
                <a:cs typeface="Times New Roman" panose="02020603050405020304" pitchFamily="18" charset="0"/>
              </a:rPr>
              <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effectLst/>
                <a:latin typeface="Calibri" panose="020F0502020204030204" pitchFamily="34" charset="0"/>
                <a:ea typeface="Calibri" panose="020F0502020204030204" pitchFamily="34" charset="0"/>
                <a:cs typeface="Times New Roman" panose="02020603050405020304" pitchFamily="18" charset="0"/>
              </a:rPr>
              <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effectLst/>
                <a:latin typeface="Calibri" panose="020F0502020204030204" pitchFamily="34" charset="0"/>
                <a:ea typeface="Calibri" panose="020F0502020204030204" pitchFamily="34" charset="0"/>
                <a:cs typeface="Times New Roman" panose="02020603050405020304" pitchFamily="18" charset="0"/>
              </a:rPr>
              <a:t>Often, the term “vendor” is used generically and does not always define the types of sales representatives that serve K-12 Child Nutrition Programs.</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effectLst/>
                <a:latin typeface="Calibri" panose="020F0502020204030204" pitchFamily="34" charset="0"/>
                <a:ea typeface="Calibri" panose="020F0502020204030204" pitchFamily="34" charset="0"/>
                <a:cs typeface="Times New Roman" panose="02020603050405020304" pitchFamily="18" charset="0"/>
              </a:rPr>
              <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effectLst/>
                <a:latin typeface="Calibri" panose="020F0502020204030204" pitchFamily="34" charset="0"/>
                <a:ea typeface="Calibri" panose="020F0502020204030204" pitchFamily="34" charset="0"/>
                <a:cs typeface="Times New Roman" panose="02020603050405020304" pitchFamily="18" charset="0"/>
              </a:rPr>
              <a:t>Our goal today is to help you better understand </a:t>
            </a:r>
            <a:r>
              <a:rPr lang="en-US" sz="2000" dirty="0">
                <a:latin typeface="Calibri" panose="020F0502020204030204" pitchFamily="34" charset="0"/>
                <a:ea typeface="Calibri" panose="020F0502020204030204" pitchFamily="34" charset="0"/>
                <a:cs typeface="Times New Roman" panose="02020603050405020304" pitchFamily="18" charset="0"/>
              </a:rPr>
              <a:t>the roles and responsibilities of the </a:t>
            </a:r>
            <a:r>
              <a:rPr lang="en-US" sz="2000" dirty="0">
                <a:effectLst/>
                <a:latin typeface="Calibri" panose="020F0502020204030204" pitchFamily="34" charset="0"/>
                <a:ea typeface="Calibri" panose="020F0502020204030204" pitchFamily="34" charset="0"/>
                <a:cs typeface="Times New Roman" panose="02020603050405020304" pitchFamily="18" charset="0"/>
              </a:rPr>
              <a:t>various industry representatives who </a:t>
            </a:r>
            <a:r>
              <a:rPr lang="en-US" sz="2000" dirty="0">
                <a:latin typeface="Calibri" panose="020F0502020204030204" pitchFamily="34" charset="0"/>
                <a:ea typeface="Calibri" panose="020F0502020204030204" pitchFamily="34" charset="0"/>
                <a:cs typeface="Times New Roman" panose="02020603050405020304" pitchFamily="18" charset="0"/>
              </a:rPr>
              <a:t>call on you.  </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effectLst/>
                <a:latin typeface="Calibri" panose="020F0502020204030204" pitchFamily="34" charset="0"/>
                <a:ea typeface="Calibri" panose="020F0502020204030204" pitchFamily="34" charset="0"/>
                <a:cs typeface="Times New Roman" panose="02020603050405020304" pitchFamily="18" charset="0"/>
              </a:rPr>
              <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effectLst/>
                <a:latin typeface="Calibri" panose="020F0502020204030204" pitchFamily="34" charset="0"/>
                <a:ea typeface="Calibri" panose="020F0502020204030204" pitchFamily="34" charset="0"/>
                <a:cs typeface="Times New Roman" panose="02020603050405020304" pitchFamily="18" charset="0"/>
              </a:rPr>
              <a:t>We will </a:t>
            </a:r>
            <a:r>
              <a:rPr lang="en-US" sz="2000" dirty="0">
                <a:latin typeface="Calibri" panose="020F0502020204030204" pitchFamily="34" charset="0"/>
                <a:ea typeface="Calibri" panose="020F0502020204030204" pitchFamily="34" charset="0"/>
                <a:cs typeface="Times New Roman" panose="02020603050405020304" pitchFamily="18" charset="0"/>
              </a:rPr>
              <a:t>describe</a:t>
            </a:r>
            <a:r>
              <a:rPr lang="en-US" sz="2000" dirty="0">
                <a:effectLst/>
                <a:latin typeface="Calibri" panose="020F0502020204030204" pitchFamily="34" charset="0"/>
                <a:ea typeface="Calibri" panose="020F0502020204030204" pitchFamily="34" charset="0"/>
                <a:cs typeface="Times New Roman" panose="02020603050405020304" pitchFamily="18" charset="0"/>
              </a:rPr>
              <a:t> 4 types of vendors in K-12 Child Nutrition Programs and how each is uniquely related yet functions autonomously to create the supply chain and </a:t>
            </a:r>
            <a:r>
              <a:rPr lang="en-US" sz="2000" dirty="0">
                <a:latin typeface="Calibri" panose="020F0502020204030204" pitchFamily="34" charset="0"/>
                <a:ea typeface="Calibri" panose="020F0502020204030204" pitchFamily="34" charset="0"/>
                <a:cs typeface="Times New Roman" panose="02020603050405020304" pitchFamily="18" charset="0"/>
              </a:rPr>
              <a:t>who to contact </a:t>
            </a:r>
            <a:r>
              <a:rPr lang="en-US" sz="2000" dirty="0">
                <a:effectLst/>
                <a:latin typeface="Calibri" panose="020F0502020204030204" pitchFamily="34" charset="0"/>
                <a:ea typeface="Calibri" panose="020F0502020204030204" pitchFamily="34" charset="0"/>
                <a:cs typeface="Times New Roman" panose="02020603050405020304" pitchFamily="18" charset="0"/>
              </a:rPr>
              <a:t>when there is a kink in that chain!  </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endParaRPr lang="en-US" sz="2000" dirty="0"/>
          </a:p>
        </p:txBody>
      </p:sp>
      <p:sp>
        <p:nvSpPr>
          <p:cNvPr id="10" name="Subtitle 5">
            <a:extLst>
              <a:ext uri="{FF2B5EF4-FFF2-40B4-BE49-F238E27FC236}">
                <a16:creationId xmlns:a16="http://schemas.microsoft.com/office/drawing/2014/main" id="{6CA156F9-16BA-4832-8994-3B6F78626A8F}"/>
              </a:ext>
            </a:extLst>
          </p:cNvPr>
          <p:cNvSpPr>
            <a:spLocks noGrp="1"/>
          </p:cNvSpPr>
          <p:nvPr>
            <p:ph type="subTitle" idx="1"/>
          </p:nvPr>
        </p:nvSpPr>
        <p:spPr>
          <a:xfrm>
            <a:off x="3836503" y="4455620"/>
            <a:ext cx="7514739" cy="1143000"/>
          </a:xfrm>
        </p:spPr>
        <p:txBody>
          <a:bodyPr vert="horz" lIns="91440" tIns="45720" rIns="91440" bIns="45720" rtlCol="0" anchor="t">
            <a:normAutofit/>
          </a:bodyPr>
          <a:lstStyle/>
          <a:p>
            <a:r>
              <a:rPr lang="sv-SE" sz="2000" dirty="0"/>
              <a:t>Manufacturers  	 Distributors</a:t>
            </a:r>
            <a:endParaRPr lang="sv-SE" sz="2000" dirty="0">
              <a:cs typeface="Calibri Light"/>
            </a:endParaRPr>
          </a:p>
          <a:p>
            <a:r>
              <a:rPr lang="sv-SE" sz="2000" dirty="0"/>
              <a:t>Brokers  		 service / Equipment / software</a:t>
            </a:r>
            <a:endParaRPr lang="sv-SE" sz="2000" dirty="0">
              <a:cs typeface="Calibri Light"/>
            </a:endParaRPr>
          </a:p>
          <a:p>
            <a:endParaRPr lang="en-US" sz="2000" dirty="0"/>
          </a:p>
        </p:txBody>
      </p:sp>
      <p:pic>
        <p:nvPicPr>
          <p:cNvPr id="4" name="Picture 3">
            <a:extLst>
              <a:ext uri="{FF2B5EF4-FFF2-40B4-BE49-F238E27FC236}">
                <a16:creationId xmlns:a16="http://schemas.microsoft.com/office/drawing/2014/main" id="{6A83264A-FF3B-46D8-8EC8-206998282BBF}"/>
              </a:ext>
            </a:extLst>
          </p:cNvPr>
          <p:cNvPicPr>
            <a:picLocks noChangeAspect="1"/>
          </p:cNvPicPr>
          <p:nvPr/>
        </p:nvPicPr>
        <p:blipFill rotWithShape="1">
          <a:blip r:embed="rId3"/>
          <a:srcRect l="21490" r="23436" b="-2"/>
          <a:stretch/>
        </p:blipFill>
        <p:spPr>
          <a:xfrm>
            <a:off x="929818" y="945821"/>
            <a:ext cx="2449486" cy="4447659"/>
          </a:xfrm>
          <a:prstGeom prst="rect">
            <a:avLst/>
          </a:prstGeom>
        </p:spPr>
      </p:pic>
      <p:sp>
        <p:nvSpPr>
          <p:cNvPr id="19" name="Rectangle 18">
            <a:extLst>
              <a:ext uri="{FF2B5EF4-FFF2-40B4-BE49-F238E27FC236}">
                <a16:creationId xmlns:a16="http://schemas.microsoft.com/office/drawing/2014/main" id="{C6A079E0-A41F-45CB-BF11-D9A4A0D360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7AE33E00-3003-48DB-A4B0-A9680C7023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86490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A4F97-41E1-45B2-BD76-6BEFB18C35C9}"/>
              </a:ext>
            </a:extLst>
          </p:cNvPr>
          <p:cNvSpPr>
            <a:spLocks noGrp="1"/>
          </p:cNvSpPr>
          <p:nvPr>
            <p:ph type="title" idx="4294967295"/>
          </p:nvPr>
        </p:nvSpPr>
        <p:spPr>
          <a:xfrm>
            <a:off x="2091295" y="100036"/>
            <a:ext cx="8632123" cy="616933"/>
          </a:xfrm>
        </p:spPr>
        <p:txBody>
          <a:bodyPr>
            <a:normAutofit fontScale="90000"/>
          </a:bodyPr>
          <a:lstStyle/>
          <a:p>
            <a:r>
              <a:rPr lang="en-US" sz="4000" dirty="0"/>
              <a:t>Benefits of Collaborative Vendor Partnerships</a:t>
            </a:r>
          </a:p>
        </p:txBody>
      </p:sp>
      <p:sp>
        <p:nvSpPr>
          <p:cNvPr id="4" name="Text Placeholder 3">
            <a:extLst>
              <a:ext uri="{FF2B5EF4-FFF2-40B4-BE49-F238E27FC236}">
                <a16:creationId xmlns:a16="http://schemas.microsoft.com/office/drawing/2014/main" id="{DECCF7F6-4F65-4C09-A50D-17464A5582E3}"/>
              </a:ext>
            </a:extLst>
          </p:cNvPr>
          <p:cNvSpPr>
            <a:spLocks noGrp="1"/>
          </p:cNvSpPr>
          <p:nvPr>
            <p:ph type="body" idx="4294967295"/>
          </p:nvPr>
        </p:nvSpPr>
        <p:spPr>
          <a:xfrm>
            <a:off x="1710047" y="959332"/>
            <a:ext cx="2454965" cy="385927"/>
          </a:xfrm>
          <a:solidFill>
            <a:schemeClr val="accent2"/>
          </a:solidFill>
        </p:spPr>
        <p:txBody>
          <a:bodyPr/>
          <a:lstStyle/>
          <a:p>
            <a:r>
              <a:rPr lang="en-US" dirty="0">
                <a:solidFill>
                  <a:schemeClr val="bg1"/>
                </a:solidFill>
              </a:rPr>
              <a:t>How Vendors Help You</a:t>
            </a:r>
          </a:p>
        </p:txBody>
      </p:sp>
      <p:sp>
        <p:nvSpPr>
          <p:cNvPr id="6" name="Text Placeholder 5">
            <a:extLst>
              <a:ext uri="{FF2B5EF4-FFF2-40B4-BE49-F238E27FC236}">
                <a16:creationId xmlns:a16="http://schemas.microsoft.com/office/drawing/2014/main" id="{AC80689C-B713-456E-89FE-4BEB7638F37D}"/>
              </a:ext>
            </a:extLst>
          </p:cNvPr>
          <p:cNvSpPr>
            <a:spLocks noGrp="1"/>
          </p:cNvSpPr>
          <p:nvPr>
            <p:ph type="body" sz="quarter" idx="4294967295"/>
          </p:nvPr>
        </p:nvSpPr>
        <p:spPr>
          <a:xfrm>
            <a:off x="7935354" y="950459"/>
            <a:ext cx="2445718" cy="385927"/>
          </a:xfrm>
          <a:solidFill>
            <a:schemeClr val="accent2"/>
          </a:solidFill>
        </p:spPr>
        <p:txBody>
          <a:bodyPr>
            <a:normAutofit/>
          </a:bodyPr>
          <a:lstStyle/>
          <a:p>
            <a:r>
              <a:rPr lang="en-US" dirty="0">
                <a:solidFill>
                  <a:schemeClr val="bg1"/>
                </a:solidFill>
              </a:rPr>
              <a:t>How you help Vendors</a:t>
            </a:r>
          </a:p>
        </p:txBody>
      </p:sp>
      <p:sp>
        <p:nvSpPr>
          <p:cNvPr id="12" name="Flowchart: Connector 11">
            <a:extLst>
              <a:ext uri="{FF2B5EF4-FFF2-40B4-BE49-F238E27FC236}">
                <a16:creationId xmlns:a16="http://schemas.microsoft.com/office/drawing/2014/main" id="{86F5E15C-1968-435F-A7BC-58927B1BCD47}"/>
              </a:ext>
            </a:extLst>
          </p:cNvPr>
          <p:cNvSpPr/>
          <p:nvPr/>
        </p:nvSpPr>
        <p:spPr>
          <a:xfrm>
            <a:off x="425279" y="1549296"/>
            <a:ext cx="4981608" cy="4513569"/>
          </a:xfrm>
          <a:prstGeom prst="flowChartConnector">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4">
            <a:extLst>
              <a:ext uri="{FF2B5EF4-FFF2-40B4-BE49-F238E27FC236}">
                <a16:creationId xmlns:a16="http://schemas.microsoft.com/office/drawing/2014/main" id="{2691C086-F1BF-4A43-BB74-BC5948A99841}"/>
              </a:ext>
            </a:extLst>
          </p:cNvPr>
          <p:cNvSpPr>
            <a:spLocks noGrp="1"/>
          </p:cNvSpPr>
          <p:nvPr>
            <p:ph sz="half" idx="4294967295"/>
          </p:nvPr>
        </p:nvSpPr>
        <p:spPr>
          <a:xfrm>
            <a:off x="1286254" y="2157942"/>
            <a:ext cx="3302550" cy="3378200"/>
          </a:xfrm>
        </p:spPr>
        <p:txBody>
          <a:bodyPr vert="horz" lIns="0" tIns="45720" rIns="0" bIns="45720" rtlCol="0" anchor="t">
            <a:normAutofit fontScale="85000" lnSpcReduction="20000"/>
          </a:bodyPr>
          <a:lstStyle/>
          <a:p>
            <a:pPr algn="ctr"/>
            <a:r>
              <a:rPr lang="en-US" dirty="0">
                <a:solidFill>
                  <a:schemeClr val="tx1"/>
                </a:solidFill>
                <a:cs typeface="Calibri"/>
              </a:rPr>
              <a:t>Solve problems with your product or service</a:t>
            </a:r>
          </a:p>
          <a:p>
            <a:pPr algn="ctr"/>
            <a:r>
              <a:rPr lang="en-US" dirty="0">
                <a:solidFill>
                  <a:schemeClr val="tx1"/>
                </a:solidFill>
                <a:cs typeface="Calibri"/>
              </a:rPr>
              <a:t>Introduce and demonstrate new products</a:t>
            </a:r>
          </a:p>
          <a:p>
            <a:pPr algn="ctr"/>
            <a:r>
              <a:rPr lang="en-US" dirty="0">
                <a:solidFill>
                  <a:schemeClr val="tx1"/>
                </a:solidFill>
                <a:cs typeface="Calibri"/>
              </a:rPr>
              <a:t>Manage product showcases and food show booths</a:t>
            </a:r>
          </a:p>
          <a:p>
            <a:pPr algn="ctr"/>
            <a:r>
              <a:rPr lang="en-US" dirty="0">
                <a:solidFill>
                  <a:schemeClr val="tx1"/>
                </a:solidFill>
                <a:cs typeface="Calibri"/>
              </a:rPr>
              <a:t>Support  student taste testing</a:t>
            </a:r>
          </a:p>
          <a:p>
            <a:pPr algn="ctr"/>
            <a:r>
              <a:rPr lang="en-US" dirty="0">
                <a:solidFill>
                  <a:schemeClr val="tx1"/>
                </a:solidFill>
                <a:cs typeface="Calibri"/>
              </a:rPr>
              <a:t>Track commodity balances</a:t>
            </a:r>
          </a:p>
          <a:p>
            <a:pPr algn="ctr"/>
            <a:r>
              <a:rPr lang="en-US" dirty="0">
                <a:solidFill>
                  <a:schemeClr val="tx1"/>
                </a:solidFill>
                <a:cs typeface="Calibri"/>
              </a:rPr>
              <a:t>Manage the bid process</a:t>
            </a:r>
          </a:p>
          <a:p>
            <a:pPr algn="ctr"/>
            <a:r>
              <a:rPr lang="en-US" dirty="0">
                <a:solidFill>
                  <a:schemeClr val="tx1"/>
                </a:solidFill>
                <a:cs typeface="Calibri"/>
              </a:rPr>
              <a:t>Deliver products and services that meet the needs of the Child Nutrition Program</a:t>
            </a:r>
          </a:p>
        </p:txBody>
      </p:sp>
      <p:sp>
        <p:nvSpPr>
          <p:cNvPr id="13" name="Flowchart: Connector 12">
            <a:extLst>
              <a:ext uri="{FF2B5EF4-FFF2-40B4-BE49-F238E27FC236}">
                <a16:creationId xmlns:a16="http://schemas.microsoft.com/office/drawing/2014/main" id="{B6981341-FEE7-4041-8076-98BF69457DD9}"/>
              </a:ext>
            </a:extLst>
          </p:cNvPr>
          <p:cNvSpPr/>
          <p:nvPr/>
        </p:nvSpPr>
        <p:spPr>
          <a:xfrm>
            <a:off x="6688857" y="1549296"/>
            <a:ext cx="4938713" cy="4431645"/>
          </a:xfrm>
          <a:prstGeom prst="flowChartConnector">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4">
            <a:extLst>
              <a:ext uri="{FF2B5EF4-FFF2-40B4-BE49-F238E27FC236}">
                <a16:creationId xmlns:a16="http://schemas.microsoft.com/office/drawing/2014/main" id="{F200EB0B-765B-462C-AFE0-9B207A25A25A}"/>
              </a:ext>
            </a:extLst>
          </p:cNvPr>
          <p:cNvSpPr txBox="1">
            <a:spLocks/>
          </p:cNvSpPr>
          <p:nvPr/>
        </p:nvSpPr>
        <p:spPr>
          <a:xfrm>
            <a:off x="7590558" y="2076018"/>
            <a:ext cx="3393952" cy="3378200"/>
          </a:xfrm>
          <a:prstGeom prst="rect">
            <a:avLst/>
          </a:prstGeom>
        </p:spPr>
        <p:txBody>
          <a:bodyPr vert="horz" lIns="0" tIns="45720" rIns="0" bIns="45720" rtlCol="0" anchor="t">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dirty="0">
                <a:solidFill>
                  <a:schemeClr val="tx1"/>
                </a:solidFill>
                <a:cs typeface="Calibri"/>
              </a:rPr>
              <a:t>Allow development                        K-12/Industry relationships that strengthen Child Nutrition Programs</a:t>
            </a:r>
          </a:p>
          <a:p>
            <a:pPr algn="ctr"/>
            <a:r>
              <a:rPr lang="en-US" dirty="0">
                <a:solidFill>
                  <a:schemeClr val="tx1"/>
                </a:solidFill>
                <a:cs typeface="Calibri"/>
              </a:rPr>
              <a:t>Provide opportunities to place (sell) new products, creating growth and expansion in the industry</a:t>
            </a:r>
          </a:p>
          <a:p>
            <a:pPr algn="ctr"/>
            <a:r>
              <a:rPr lang="en-US" dirty="0">
                <a:solidFill>
                  <a:schemeClr val="tx1"/>
                </a:solidFill>
                <a:cs typeface="Calibri"/>
              </a:rPr>
              <a:t>Promote program standards which lead to innovation in goods and services</a:t>
            </a:r>
          </a:p>
          <a:p>
            <a:pPr algn="ctr"/>
            <a:r>
              <a:rPr lang="en-US" dirty="0">
                <a:solidFill>
                  <a:schemeClr val="tx1"/>
                </a:solidFill>
                <a:cs typeface="Calibri"/>
              </a:rPr>
              <a:t>Provide guidance in USDA and Federal Program Standards</a:t>
            </a:r>
          </a:p>
        </p:txBody>
      </p:sp>
      <p:sp>
        <p:nvSpPr>
          <p:cNvPr id="3" name="Arrow: Left-Right 2">
            <a:extLst>
              <a:ext uri="{FF2B5EF4-FFF2-40B4-BE49-F238E27FC236}">
                <a16:creationId xmlns:a16="http://schemas.microsoft.com/office/drawing/2014/main" id="{3153BA7A-1BAC-4D75-9868-017829B128FC}"/>
              </a:ext>
            </a:extLst>
          </p:cNvPr>
          <p:cNvSpPr/>
          <p:nvPr/>
        </p:nvSpPr>
        <p:spPr>
          <a:xfrm>
            <a:off x="4890053" y="3170583"/>
            <a:ext cx="2176670" cy="1133060"/>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33642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Line 40">
            <a:extLst>
              <a:ext uri="{FF2B5EF4-FFF2-40B4-BE49-F238E27FC236}">
                <a16:creationId xmlns:a16="http://schemas.microsoft.com/office/drawing/2014/main" id="{3F75F262-28D9-4264-932A-F38F330DED48}"/>
              </a:ext>
            </a:extLst>
          </p:cNvPr>
          <p:cNvSpPr>
            <a:spLocks noChangeShapeType="1"/>
          </p:cNvSpPr>
          <p:nvPr/>
        </p:nvSpPr>
        <p:spPr bwMode="auto">
          <a:xfrm>
            <a:off x="7845446" y="1645137"/>
            <a:ext cx="1327198" cy="940003"/>
          </a:xfrm>
          <a:prstGeom prst="line">
            <a:avLst/>
          </a:prstGeom>
          <a:noFill/>
          <a:ln w="38100">
            <a:solidFill>
              <a:schemeClr val="accent3">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 name="Line 52">
            <a:extLst>
              <a:ext uri="{FF2B5EF4-FFF2-40B4-BE49-F238E27FC236}">
                <a16:creationId xmlns:a16="http://schemas.microsoft.com/office/drawing/2014/main" id="{C9483FC1-5292-4952-9B45-26D99AA43A67}"/>
              </a:ext>
            </a:extLst>
          </p:cNvPr>
          <p:cNvSpPr>
            <a:spLocks noChangeShapeType="1"/>
          </p:cNvSpPr>
          <p:nvPr/>
        </p:nvSpPr>
        <p:spPr bwMode="auto">
          <a:xfrm flipH="1">
            <a:off x="6981821" y="4838790"/>
            <a:ext cx="2976393" cy="1528101"/>
          </a:xfrm>
          <a:prstGeom prst="line">
            <a:avLst/>
          </a:prstGeom>
          <a:noFill/>
          <a:ln w="38100">
            <a:solidFill>
              <a:schemeClr val="accent3">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 name="Rectangle: Rounded Corners 1">
            <a:extLst>
              <a:ext uri="{FF2B5EF4-FFF2-40B4-BE49-F238E27FC236}">
                <a16:creationId xmlns:a16="http://schemas.microsoft.com/office/drawing/2014/main" id="{71E738F3-6F9E-403F-A82D-4E7C2D3947F4}"/>
              </a:ext>
            </a:extLst>
          </p:cNvPr>
          <p:cNvSpPr/>
          <p:nvPr/>
        </p:nvSpPr>
        <p:spPr>
          <a:xfrm>
            <a:off x="4019550" y="9501"/>
            <a:ext cx="3876675" cy="194643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Rounded Corners 2">
            <a:extLst>
              <a:ext uri="{FF2B5EF4-FFF2-40B4-BE49-F238E27FC236}">
                <a16:creationId xmlns:a16="http://schemas.microsoft.com/office/drawing/2014/main" id="{5E984AF9-A682-43FC-8D3D-C221FFEB714A}"/>
              </a:ext>
            </a:extLst>
          </p:cNvPr>
          <p:cNvSpPr/>
          <p:nvPr/>
        </p:nvSpPr>
        <p:spPr>
          <a:xfrm>
            <a:off x="8899350" y="2589414"/>
            <a:ext cx="3213274" cy="253165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Rounded Corners 3">
            <a:extLst>
              <a:ext uri="{FF2B5EF4-FFF2-40B4-BE49-F238E27FC236}">
                <a16:creationId xmlns:a16="http://schemas.microsoft.com/office/drawing/2014/main" id="{3AA598CE-0EDC-42DD-A992-8D909FF5C950}"/>
              </a:ext>
            </a:extLst>
          </p:cNvPr>
          <p:cNvSpPr/>
          <p:nvPr/>
        </p:nvSpPr>
        <p:spPr>
          <a:xfrm>
            <a:off x="152599" y="2592797"/>
            <a:ext cx="3257351" cy="253165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7B58CF13-4411-4B0C-8006-4A1103EB976F}"/>
              </a:ext>
            </a:extLst>
          </p:cNvPr>
          <p:cNvPicPr>
            <a:picLocks noChangeAspect="1"/>
          </p:cNvPicPr>
          <p:nvPr/>
        </p:nvPicPr>
        <p:blipFill>
          <a:blip r:embed="rId3"/>
          <a:stretch>
            <a:fillRect/>
          </a:stretch>
        </p:blipFill>
        <p:spPr>
          <a:xfrm>
            <a:off x="4933948" y="5688591"/>
            <a:ext cx="2047874" cy="1187073"/>
          </a:xfrm>
          <a:prstGeom prst="rect">
            <a:avLst/>
          </a:prstGeom>
        </p:spPr>
      </p:pic>
      <p:sp>
        <p:nvSpPr>
          <p:cNvPr id="19" name="Line 41">
            <a:extLst>
              <a:ext uri="{FF2B5EF4-FFF2-40B4-BE49-F238E27FC236}">
                <a16:creationId xmlns:a16="http://schemas.microsoft.com/office/drawing/2014/main" id="{841E575B-F65C-4F4F-AFF0-9A1048F0225A}"/>
              </a:ext>
            </a:extLst>
          </p:cNvPr>
          <p:cNvSpPr>
            <a:spLocks noChangeShapeType="1"/>
          </p:cNvSpPr>
          <p:nvPr/>
        </p:nvSpPr>
        <p:spPr bwMode="auto">
          <a:xfrm flipH="1">
            <a:off x="3455606" y="1768443"/>
            <a:ext cx="2167917" cy="1337154"/>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 name="Line 47">
            <a:extLst>
              <a:ext uri="{FF2B5EF4-FFF2-40B4-BE49-F238E27FC236}">
                <a16:creationId xmlns:a16="http://schemas.microsoft.com/office/drawing/2014/main" id="{D3E15B72-7399-4F22-9820-3DE9A3244CA3}"/>
              </a:ext>
            </a:extLst>
          </p:cNvPr>
          <p:cNvSpPr>
            <a:spLocks noChangeShapeType="1"/>
          </p:cNvSpPr>
          <p:nvPr/>
        </p:nvSpPr>
        <p:spPr bwMode="auto">
          <a:xfrm flipH="1">
            <a:off x="5953658" y="1874281"/>
            <a:ext cx="7984" cy="1934476"/>
          </a:xfrm>
          <a:prstGeom prst="line">
            <a:avLst/>
          </a:prstGeom>
          <a:noFill/>
          <a:ln w="15875">
            <a:solidFill>
              <a:schemeClr val="accent2">
                <a:lumMod val="60000"/>
                <a:lumOff val="40000"/>
              </a:schemeClr>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5" name="Line 53">
            <a:extLst>
              <a:ext uri="{FF2B5EF4-FFF2-40B4-BE49-F238E27FC236}">
                <a16:creationId xmlns:a16="http://schemas.microsoft.com/office/drawing/2014/main" id="{617B26A0-FB63-4BF6-8983-B2D834551821}"/>
              </a:ext>
            </a:extLst>
          </p:cNvPr>
          <p:cNvSpPr>
            <a:spLocks noChangeShapeType="1"/>
          </p:cNvSpPr>
          <p:nvPr/>
        </p:nvSpPr>
        <p:spPr bwMode="auto">
          <a:xfrm>
            <a:off x="3489365" y="3609463"/>
            <a:ext cx="5309799" cy="9501"/>
          </a:xfrm>
          <a:prstGeom prst="line">
            <a:avLst/>
          </a:prstGeom>
          <a:noFill/>
          <a:ln w="38100">
            <a:solidFill>
              <a:srgbClr val="0070C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32" name="Picture 31">
            <a:extLst>
              <a:ext uri="{FF2B5EF4-FFF2-40B4-BE49-F238E27FC236}">
                <a16:creationId xmlns:a16="http://schemas.microsoft.com/office/drawing/2014/main" id="{764FE877-3D89-42C0-B5FE-F0AF1A098EFC}"/>
              </a:ext>
            </a:extLst>
          </p:cNvPr>
          <p:cNvPicPr>
            <a:picLocks noChangeAspect="1"/>
          </p:cNvPicPr>
          <p:nvPr/>
        </p:nvPicPr>
        <p:blipFill>
          <a:blip r:embed="rId4"/>
          <a:stretch>
            <a:fillRect/>
          </a:stretch>
        </p:blipFill>
        <p:spPr>
          <a:xfrm>
            <a:off x="5650011" y="374915"/>
            <a:ext cx="615749" cy="1463167"/>
          </a:xfrm>
          <a:prstGeom prst="rect">
            <a:avLst/>
          </a:prstGeom>
        </p:spPr>
      </p:pic>
      <p:pic>
        <p:nvPicPr>
          <p:cNvPr id="34" name="Picture 33">
            <a:extLst>
              <a:ext uri="{FF2B5EF4-FFF2-40B4-BE49-F238E27FC236}">
                <a16:creationId xmlns:a16="http://schemas.microsoft.com/office/drawing/2014/main" id="{8E749253-7CDB-46E7-9171-E5B3FD74E3C6}"/>
              </a:ext>
            </a:extLst>
          </p:cNvPr>
          <p:cNvPicPr>
            <a:picLocks noChangeAspect="1"/>
          </p:cNvPicPr>
          <p:nvPr/>
        </p:nvPicPr>
        <p:blipFill>
          <a:blip r:embed="rId5"/>
          <a:stretch>
            <a:fillRect/>
          </a:stretch>
        </p:blipFill>
        <p:spPr>
          <a:xfrm>
            <a:off x="1365208" y="3067816"/>
            <a:ext cx="1963486" cy="1470719"/>
          </a:xfrm>
          <a:prstGeom prst="rect">
            <a:avLst/>
          </a:prstGeom>
        </p:spPr>
      </p:pic>
      <p:pic>
        <p:nvPicPr>
          <p:cNvPr id="35" name="Picture 34">
            <a:extLst>
              <a:ext uri="{FF2B5EF4-FFF2-40B4-BE49-F238E27FC236}">
                <a16:creationId xmlns:a16="http://schemas.microsoft.com/office/drawing/2014/main" id="{208E49A8-0493-4442-98CD-A4E8C3ED73D0}"/>
              </a:ext>
            </a:extLst>
          </p:cNvPr>
          <p:cNvPicPr>
            <a:picLocks noChangeAspect="1"/>
          </p:cNvPicPr>
          <p:nvPr/>
        </p:nvPicPr>
        <p:blipFill>
          <a:blip r:embed="rId6"/>
          <a:stretch>
            <a:fillRect/>
          </a:stretch>
        </p:blipFill>
        <p:spPr>
          <a:xfrm>
            <a:off x="8970010" y="3067816"/>
            <a:ext cx="1924413" cy="1441508"/>
          </a:xfrm>
          <a:prstGeom prst="rect">
            <a:avLst/>
          </a:prstGeom>
        </p:spPr>
      </p:pic>
      <p:sp>
        <p:nvSpPr>
          <p:cNvPr id="36" name="Line 41">
            <a:extLst>
              <a:ext uri="{FF2B5EF4-FFF2-40B4-BE49-F238E27FC236}">
                <a16:creationId xmlns:a16="http://schemas.microsoft.com/office/drawing/2014/main" id="{95B62EDB-6202-4B8D-ABE3-6B35D58663D1}"/>
              </a:ext>
            </a:extLst>
          </p:cNvPr>
          <p:cNvSpPr>
            <a:spLocks noChangeShapeType="1"/>
          </p:cNvSpPr>
          <p:nvPr/>
        </p:nvSpPr>
        <p:spPr bwMode="auto">
          <a:xfrm>
            <a:off x="6262969" y="1768442"/>
            <a:ext cx="2575831" cy="1425120"/>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37" name="Picture 36">
            <a:extLst>
              <a:ext uri="{FF2B5EF4-FFF2-40B4-BE49-F238E27FC236}">
                <a16:creationId xmlns:a16="http://schemas.microsoft.com/office/drawing/2014/main" id="{6889AF93-B6F5-406E-A364-45684CEE5550}"/>
              </a:ext>
            </a:extLst>
          </p:cNvPr>
          <p:cNvPicPr>
            <a:picLocks noChangeAspect="1"/>
          </p:cNvPicPr>
          <p:nvPr/>
        </p:nvPicPr>
        <p:blipFill>
          <a:blip r:embed="rId7"/>
          <a:stretch>
            <a:fillRect/>
          </a:stretch>
        </p:blipFill>
        <p:spPr>
          <a:xfrm>
            <a:off x="5208810" y="3891774"/>
            <a:ext cx="1316573" cy="1892836"/>
          </a:xfrm>
          <a:prstGeom prst="rect">
            <a:avLst/>
          </a:prstGeom>
        </p:spPr>
      </p:pic>
      <p:sp>
        <p:nvSpPr>
          <p:cNvPr id="38" name="Line 50">
            <a:extLst>
              <a:ext uri="{FF2B5EF4-FFF2-40B4-BE49-F238E27FC236}">
                <a16:creationId xmlns:a16="http://schemas.microsoft.com/office/drawing/2014/main" id="{EA9278EC-60E6-4077-915A-58B1A1FB57A6}"/>
              </a:ext>
            </a:extLst>
          </p:cNvPr>
          <p:cNvSpPr>
            <a:spLocks noChangeShapeType="1"/>
          </p:cNvSpPr>
          <p:nvPr/>
        </p:nvSpPr>
        <p:spPr bwMode="auto">
          <a:xfrm flipH="1">
            <a:off x="6525311" y="4272862"/>
            <a:ext cx="2349067" cy="848206"/>
          </a:xfrm>
          <a:prstGeom prst="line">
            <a:avLst/>
          </a:prstGeom>
          <a:noFill/>
          <a:ln w="38100">
            <a:solidFill>
              <a:srgbClr val="0070C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40" name="Picture 4">
            <a:extLst>
              <a:ext uri="{FF2B5EF4-FFF2-40B4-BE49-F238E27FC236}">
                <a16:creationId xmlns:a16="http://schemas.microsoft.com/office/drawing/2014/main" id="{27C912D5-C48A-493F-B2BC-4BF5187B91E1}"/>
              </a:ext>
            </a:extLst>
          </p:cNvPr>
          <p:cNvPicPr>
            <a:picLocks noChangeAspect="1"/>
          </p:cNvPicPr>
          <p:nvPr/>
        </p:nvPicPr>
        <p:blipFill>
          <a:blip r:embed="rId8"/>
          <a:stretch>
            <a:fillRect/>
          </a:stretch>
        </p:blipFill>
        <p:spPr>
          <a:xfrm>
            <a:off x="259893" y="2897133"/>
            <a:ext cx="1059658" cy="341366"/>
          </a:xfrm>
          <a:prstGeom prst="rect">
            <a:avLst/>
          </a:prstGeom>
        </p:spPr>
      </p:pic>
      <p:pic>
        <p:nvPicPr>
          <p:cNvPr id="41" name="Picture 5" descr="Logo, company name&#10;&#10;Description automatically generated">
            <a:extLst>
              <a:ext uri="{FF2B5EF4-FFF2-40B4-BE49-F238E27FC236}">
                <a16:creationId xmlns:a16="http://schemas.microsoft.com/office/drawing/2014/main" id="{43FE92F2-8637-4363-AE82-FE7421496105}"/>
              </a:ext>
            </a:extLst>
          </p:cNvPr>
          <p:cNvPicPr>
            <a:picLocks noChangeAspect="1"/>
          </p:cNvPicPr>
          <p:nvPr/>
        </p:nvPicPr>
        <p:blipFill>
          <a:blip r:embed="rId9"/>
          <a:stretch>
            <a:fillRect/>
          </a:stretch>
        </p:blipFill>
        <p:spPr>
          <a:xfrm>
            <a:off x="259893" y="3375615"/>
            <a:ext cx="1059658" cy="473314"/>
          </a:xfrm>
          <a:prstGeom prst="rect">
            <a:avLst/>
          </a:prstGeom>
        </p:spPr>
      </p:pic>
      <p:pic>
        <p:nvPicPr>
          <p:cNvPr id="42" name="Picture 6" descr="A picture containing logo&#10;&#10;Description automatically generated">
            <a:extLst>
              <a:ext uri="{FF2B5EF4-FFF2-40B4-BE49-F238E27FC236}">
                <a16:creationId xmlns:a16="http://schemas.microsoft.com/office/drawing/2014/main" id="{C8C39DBA-2D8B-42AE-BE3A-C958BA0A29E2}"/>
              </a:ext>
            </a:extLst>
          </p:cNvPr>
          <p:cNvPicPr>
            <a:picLocks noChangeAspect="1"/>
          </p:cNvPicPr>
          <p:nvPr/>
        </p:nvPicPr>
        <p:blipFill>
          <a:blip r:embed="rId10"/>
          <a:stretch>
            <a:fillRect/>
          </a:stretch>
        </p:blipFill>
        <p:spPr>
          <a:xfrm>
            <a:off x="272249" y="4525587"/>
            <a:ext cx="1402757" cy="341366"/>
          </a:xfrm>
          <a:prstGeom prst="rect">
            <a:avLst/>
          </a:prstGeom>
        </p:spPr>
      </p:pic>
      <p:pic>
        <p:nvPicPr>
          <p:cNvPr id="43" name="Picture 8" descr="Logo&#10;&#10;Description automatically generated">
            <a:extLst>
              <a:ext uri="{FF2B5EF4-FFF2-40B4-BE49-F238E27FC236}">
                <a16:creationId xmlns:a16="http://schemas.microsoft.com/office/drawing/2014/main" id="{97AA7A56-6A51-4B6C-8116-139B12EE38C8}"/>
              </a:ext>
            </a:extLst>
          </p:cNvPr>
          <p:cNvPicPr>
            <a:picLocks noChangeAspect="1"/>
          </p:cNvPicPr>
          <p:nvPr/>
        </p:nvPicPr>
        <p:blipFill>
          <a:blip r:embed="rId11"/>
          <a:stretch>
            <a:fillRect/>
          </a:stretch>
        </p:blipFill>
        <p:spPr>
          <a:xfrm>
            <a:off x="344040" y="3986045"/>
            <a:ext cx="891364" cy="402426"/>
          </a:xfrm>
          <a:prstGeom prst="rect">
            <a:avLst/>
          </a:prstGeom>
        </p:spPr>
      </p:pic>
      <p:pic>
        <p:nvPicPr>
          <p:cNvPr id="44" name="Picture 5">
            <a:extLst>
              <a:ext uri="{FF2B5EF4-FFF2-40B4-BE49-F238E27FC236}">
                <a16:creationId xmlns:a16="http://schemas.microsoft.com/office/drawing/2014/main" id="{9A452BB5-D7F1-4AF5-A710-8C16DAD490CA}"/>
              </a:ext>
            </a:extLst>
          </p:cNvPr>
          <p:cNvPicPr>
            <a:picLocks noChangeAspect="1"/>
          </p:cNvPicPr>
          <p:nvPr/>
        </p:nvPicPr>
        <p:blipFill>
          <a:blip r:embed="rId12"/>
          <a:stretch>
            <a:fillRect/>
          </a:stretch>
        </p:blipFill>
        <p:spPr>
          <a:xfrm>
            <a:off x="11024227" y="3444050"/>
            <a:ext cx="870097" cy="470457"/>
          </a:xfrm>
          <a:prstGeom prst="rect">
            <a:avLst/>
          </a:prstGeom>
        </p:spPr>
      </p:pic>
      <p:pic>
        <p:nvPicPr>
          <p:cNvPr id="45" name="Picture 6" descr="Logo&#10;&#10;Description automatically generated">
            <a:extLst>
              <a:ext uri="{FF2B5EF4-FFF2-40B4-BE49-F238E27FC236}">
                <a16:creationId xmlns:a16="http://schemas.microsoft.com/office/drawing/2014/main" id="{969D1700-4422-4151-960A-116508B8B397}"/>
              </a:ext>
            </a:extLst>
          </p:cNvPr>
          <p:cNvPicPr>
            <a:picLocks noChangeAspect="1"/>
          </p:cNvPicPr>
          <p:nvPr/>
        </p:nvPicPr>
        <p:blipFill>
          <a:blip r:embed="rId13"/>
          <a:stretch>
            <a:fillRect/>
          </a:stretch>
        </p:blipFill>
        <p:spPr>
          <a:xfrm>
            <a:off x="11164163" y="2667590"/>
            <a:ext cx="590224" cy="553335"/>
          </a:xfrm>
          <a:prstGeom prst="rect">
            <a:avLst/>
          </a:prstGeom>
        </p:spPr>
      </p:pic>
      <p:pic>
        <p:nvPicPr>
          <p:cNvPr id="46" name="Picture 7" descr="Logo&#10;&#10;Description automatically generated">
            <a:extLst>
              <a:ext uri="{FF2B5EF4-FFF2-40B4-BE49-F238E27FC236}">
                <a16:creationId xmlns:a16="http://schemas.microsoft.com/office/drawing/2014/main" id="{98DFD452-BEB2-4645-9698-A222BF5FB23D}"/>
              </a:ext>
            </a:extLst>
          </p:cNvPr>
          <p:cNvPicPr>
            <a:picLocks noChangeAspect="1"/>
          </p:cNvPicPr>
          <p:nvPr/>
        </p:nvPicPr>
        <p:blipFill>
          <a:blip r:embed="rId14"/>
          <a:stretch>
            <a:fillRect/>
          </a:stretch>
        </p:blipFill>
        <p:spPr>
          <a:xfrm>
            <a:off x="10994609" y="4137633"/>
            <a:ext cx="929332" cy="314676"/>
          </a:xfrm>
          <a:prstGeom prst="rect">
            <a:avLst/>
          </a:prstGeom>
        </p:spPr>
      </p:pic>
      <p:pic>
        <p:nvPicPr>
          <p:cNvPr id="48" name="Picture 47">
            <a:extLst>
              <a:ext uri="{FF2B5EF4-FFF2-40B4-BE49-F238E27FC236}">
                <a16:creationId xmlns:a16="http://schemas.microsoft.com/office/drawing/2014/main" id="{5D4DE70E-AFB5-4FC0-AE49-C7278DDF744F}"/>
              </a:ext>
            </a:extLst>
          </p:cNvPr>
          <p:cNvPicPr>
            <a:picLocks noChangeAspect="1"/>
          </p:cNvPicPr>
          <p:nvPr/>
        </p:nvPicPr>
        <p:blipFill>
          <a:blip r:embed="rId15"/>
          <a:stretch>
            <a:fillRect/>
          </a:stretch>
        </p:blipFill>
        <p:spPr>
          <a:xfrm>
            <a:off x="4158116" y="373769"/>
            <a:ext cx="563316" cy="601122"/>
          </a:xfrm>
          <a:prstGeom prst="rect">
            <a:avLst/>
          </a:prstGeom>
        </p:spPr>
      </p:pic>
      <p:pic>
        <p:nvPicPr>
          <p:cNvPr id="49" name="Picture 48">
            <a:extLst>
              <a:ext uri="{FF2B5EF4-FFF2-40B4-BE49-F238E27FC236}">
                <a16:creationId xmlns:a16="http://schemas.microsoft.com/office/drawing/2014/main" id="{E1A82C2D-F53D-4BD7-86A1-949C819ECB76}"/>
              </a:ext>
            </a:extLst>
          </p:cNvPr>
          <p:cNvPicPr>
            <a:picLocks noChangeAspect="1"/>
          </p:cNvPicPr>
          <p:nvPr/>
        </p:nvPicPr>
        <p:blipFill>
          <a:blip r:embed="rId16"/>
          <a:stretch>
            <a:fillRect/>
          </a:stretch>
        </p:blipFill>
        <p:spPr>
          <a:xfrm>
            <a:off x="6728865" y="318409"/>
            <a:ext cx="853514" cy="524301"/>
          </a:xfrm>
          <a:prstGeom prst="rect">
            <a:avLst/>
          </a:prstGeom>
        </p:spPr>
      </p:pic>
      <p:pic>
        <p:nvPicPr>
          <p:cNvPr id="50" name="Picture 49">
            <a:extLst>
              <a:ext uri="{FF2B5EF4-FFF2-40B4-BE49-F238E27FC236}">
                <a16:creationId xmlns:a16="http://schemas.microsoft.com/office/drawing/2014/main" id="{FBA0553D-9D91-4B9D-8B14-EE995536A8ED}"/>
              </a:ext>
            </a:extLst>
          </p:cNvPr>
          <p:cNvPicPr>
            <a:picLocks noChangeAspect="1"/>
          </p:cNvPicPr>
          <p:nvPr/>
        </p:nvPicPr>
        <p:blipFill>
          <a:blip r:embed="rId17"/>
          <a:stretch>
            <a:fillRect/>
          </a:stretch>
        </p:blipFill>
        <p:spPr>
          <a:xfrm>
            <a:off x="4182474" y="1069402"/>
            <a:ext cx="514599" cy="761178"/>
          </a:xfrm>
          <a:prstGeom prst="rect">
            <a:avLst/>
          </a:prstGeom>
        </p:spPr>
      </p:pic>
      <p:pic>
        <p:nvPicPr>
          <p:cNvPr id="51" name="Picture 50">
            <a:extLst>
              <a:ext uri="{FF2B5EF4-FFF2-40B4-BE49-F238E27FC236}">
                <a16:creationId xmlns:a16="http://schemas.microsoft.com/office/drawing/2014/main" id="{AC6CDDD2-7341-47B9-9304-557FE029B7F1}"/>
              </a:ext>
            </a:extLst>
          </p:cNvPr>
          <p:cNvPicPr>
            <a:picLocks noChangeAspect="1"/>
          </p:cNvPicPr>
          <p:nvPr/>
        </p:nvPicPr>
        <p:blipFill>
          <a:blip r:embed="rId18"/>
          <a:stretch>
            <a:fillRect/>
          </a:stretch>
        </p:blipFill>
        <p:spPr>
          <a:xfrm>
            <a:off x="6728865" y="931848"/>
            <a:ext cx="853514" cy="393929"/>
          </a:xfrm>
          <a:prstGeom prst="rect">
            <a:avLst/>
          </a:prstGeom>
        </p:spPr>
      </p:pic>
      <p:pic>
        <p:nvPicPr>
          <p:cNvPr id="52" name="Picture 51">
            <a:extLst>
              <a:ext uri="{FF2B5EF4-FFF2-40B4-BE49-F238E27FC236}">
                <a16:creationId xmlns:a16="http://schemas.microsoft.com/office/drawing/2014/main" id="{90D14CA6-116F-454C-830D-A2831CC04340}"/>
              </a:ext>
            </a:extLst>
          </p:cNvPr>
          <p:cNvPicPr>
            <a:picLocks noChangeAspect="1"/>
          </p:cNvPicPr>
          <p:nvPr/>
        </p:nvPicPr>
        <p:blipFill>
          <a:blip r:embed="rId19"/>
          <a:stretch>
            <a:fillRect/>
          </a:stretch>
        </p:blipFill>
        <p:spPr>
          <a:xfrm>
            <a:off x="6671235" y="1414914"/>
            <a:ext cx="968775" cy="459757"/>
          </a:xfrm>
          <a:prstGeom prst="rect">
            <a:avLst/>
          </a:prstGeom>
        </p:spPr>
      </p:pic>
      <p:pic>
        <p:nvPicPr>
          <p:cNvPr id="53" name="Picture 52">
            <a:extLst>
              <a:ext uri="{FF2B5EF4-FFF2-40B4-BE49-F238E27FC236}">
                <a16:creationId xmlns:a16="http://schemas.microsoft.com/office/drawing/2014/main" id="{D9361D6C-C67C-4E35-B5AB-712732964644}"/>
              </a:ext>
            </a:extLst>
          </p:cNvPr>
          <p:cNvPicPr>
            <a:picLocks noChangeAspect="1"/>
          </p:cNvPicPr>
          <p:nvPr/>
        </p:nvPicPr>
        <p:blipFill>
          <a:blip r:embed="rId20"/>
          <a:stretch>
            <a:fillRect/>
          </a:stretch>
        </p:blipFill>
        <p:spPr>
          <a:xfrm>
            <a:off x="4902553" y="355633"/>
            <a:ext cx="580615" cy="294455"/>
          </a:xfrm>
          <a:prstGeom prst="rect">
            <a:avLst/>
          </a:prstGeom>
        </p:spPr>
      </p:pic>
      <p:sp>
        <p:nvSpPr>
          <p:cNvPr id="54" name="Rectangle: Rounded Corners 53">
            <a:extLst>
              <a:ext uri="{FF2B5EF4-FFF2-40B4-BE49-F238E27FC236}">
                <a16:creationId xmlns:a16="http://schemas.microsoft.com/office/drawing/2014/main" id="{A78DE644-6D04-46CD-A9EF-CC5BBC96B0CB}"/>
              </a:ext>
            </a:extLst>
          </p:cNvPr>
          <p:cNvSpPr/>
          <p:nvPr/>
        </p:nvSpPr>
        <p:spPr>
          <a:xfrm>
            <a:off x="259893" y="5345722"/>
            <a:ext cx="3068801" cy="1451159"/>
          </a:xfrm>
          <a:prstGeom prst="roundRect">
            <a:avLst/>
          </a:prstGeom>
          <a:solidFill>
            <a:schemeClr val="accent2">
              <a:lumMod val="40000"/>
              <a:lumOff val="6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55" name="Picture 54">
            <a:extLst>
              <a:ext uri="{FF2B5EF4-FFF2-40B4-BE49-F238E27FC236}">
                <a16:creationId xmlns:a16="http://schemas.microsoft.com/office/drawing/2014/main" id="{1A945C0C-5ACE-4EED-B230-597BF2376414}"/>
              </a:ext>
            </a:extLst>
          </p:cNvPr>
          <p:cNvPicPr>
            <a:picLocks noChangeAspect="1"/>
          </p:cNvPicPr>
          <p:nvPr/>
        </p:nvPicPr>
        <p:blipFill>
          <a:blip r:embed="rId21"/>
          <a:stretch>
            <a:fillRect/>
          </a:stretch>
        </p:blipFill>
        <p:spPr>
          <a:xfrm>
            <a:off x="209316" y="5688591"/>
            <a:ext cx="1191871" cy="362743"/>
          </a:xfrm>
          <a:prstGeom prst="rect">
            <a:avLst/>
          </a:prstGeom>
        </p:spPr>
      </p:pic>
      <p:pic>
        <p:nvPicPr>
          <p:cNvPr id="56" name="Picture 55">
            <a:extLst>
              <a:ext uri="{FF2B5EF4-FFF2-40B4-BE49-F238E27FC236}">
                <a16:creationId xmlns:a16="http://schemas.microsoft.com/office/drawing/2014/main" id="{B3BC5FC0-F842-4CC0-99BF-54A303C9433C}"/>
              </a:ext>
            </a:extLst>
          </p:cNvPr>
          <p:cNvPicPr>
            <a:picLocks noChangeAspect="1"/>
          </p:cNvPicPr>
          <p:nvPr/>
        </p:nvPicPr>
        <p:blipFill>
          <a:blip r:embed="rId22"/>
          <a:stretch>
            <a:fillRect/>
          </a:stretch>
        </p:blipFill>
        <p:spPr>
          <a:xfrm>
            <a:off x="416916" y="6093553"/>
            <a:ext cx="1249983" cy="377772"/>
          </a:xfrm>
          <a:prstGeom prst="rect">
            <a:avLst/>
          </a:prstGeom>
        </p:spPr>
      </p:pic>
      <p:pic>
        <p:nvPicPr>
          <p:cNvPr id="57" name="Picture 56">
            <a:extLst>
              <a:ext uri="{FF2B5EF4-FFF2-40B4-BE49-F238E27FC236}">
                <a16:creationId xmlns:a16="http://schemas.microsoft.com/office/drawing/2014/main" id="{12FD3F60-B88F-4743-A3A7-94CE6F3570E2}"/>
              </a:ext>
            </a:extLst>
          </p:cNvPr>
          <p:cNvPicPr>
            <a:picLocks noChangeAspect="1"/>
          </p:cNvPicPr>
          <p:nvPr/>
        </p:nvPicPr>
        <p:blipFill>
          <a:blip r:embed="rId23"/>
          <a:stretch>
            <a:fillRect/>
          </a:stretch>
        </p:blipFill>
        <p:spPr>
          <a:xfrm>
            <a:off x="1900872" y="5708971"/>
            <a:ext cx="1097861" cy="990001"/>
          </a:xfrm>
          <a:prstGeom prst="rect">
            <a:avLst/>
          </a:prstGeom>
        </p:spPr>
      </p:pic>
      <p:sp>
        <p:nvSpPr>
          <p:cNvPr id="60" name="Line 50">
            <a:extLst>
              <a:ext uri="{FF2B5EF4-FFF2-40B4-BE49-F238E27FC236}">
                <a16:creationId xmlns:a16="http://schemas.microsoft.com/office/drawing/2014/main" id="{7586201C-CD2F-4DEB-9674-C31A4BBAE20C}"/>
              </a:ext>
            </a:extLst>
          </p:cNvPr>
          <p:cNvSpPr>
            <a:spLocks noChangeShapeType="1"/>
          </p:cNvSpPr>
          <p:nvPr/>
        </p:nvSpPr>
        <p:spPr bwMode="auto">
          <a:xfrm flipV="1">
            <a:off x="3328695" y="5599468"/>
            <a:ext cx="1880114" cy="451841"/>
          </a:xfrm>
          <a:prstGeom prst="line">
            <a:avLst/>
          </a:prstGeom>
          <a:noFill/>
          <a:ln w="38100">
            <a:solidFill>
              <a:srgbClr val="0070C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 name="Rectangle: Rounded Corners 60">
            <a:extLst>
              <a:ext uri="{FF2B5EF4-FFF2-40B4-BE49-F238E27FC236}">
                <a16:creationId xmlns:a16="http://schemas.microsoft.com/office/drawing/2014/main" id="{9FA8558A-0BEB-4A7B-A81C-2C47012C3837}"/>
              </a:ext>
            </a:extLst>
          </p:cNvPr>
          <p:cNvSpPr/>
          <p:nvPr/>
        </p:nvSpPr>
        <p:spPr>
          <a:xfrm>
            <a:off x="481281" y="376904"/>
            <a:ext cx="2183611" cy="101783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Who is Your Vendor?</a:t>
            </a:r>
          </a:p>
        </p:txBody>
      </p:sp>
      <p:sp>
        <p:nvSpPr>
          <p:cNvPr id="62" name="Rectangle: Rounded Corners 61">
            <a:extLst>
              <a:ext uri="{FF2B5EF4-FFF2-40B4-BE49-F238E27FC236}">
                <a16:creationId xmlns:a16="http://schemas.microsoft.com/office/drawing/2014/main" id="{F837A441-E0E7-4987-856C-8382DAE8DD19}"/>
              </a:ext>
            </a:extLst>
          </p:cNvPr>
          <p:cNvSpPr/>
          <p:nvPr/>
        </p:nvSpPr>
        <p:spPr>
          <a:xfrm>
            <a:off x="9654512" y="376904"/>
            <a:ext cx="2183611" cy="101783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They ALL are! </a:t>
            </a:r>
          </a:p>
        </p:txBody>
      </p:sp>
      <p:pic>
        <p:nvPicPr>
          <p:cNvPr id="63" name="Picture 62">
            <a:extLst>
              <a:ext uri="{FF2B5EF4-FFF2-40B4-BE49-F238E27FC236}">
                <a16:creationId xmlns:a16="http://schemas.microsoft.com/office/drawing/2014/main" id="{3DDB1EAD-DA7E-4CBA-B5DB-4B512D117CA0}"/>
              </a:ext>
            </a:extLst>
          </p:cNvPr>
          <p:cNvPicPr>
            <a:picLocks noChangeAspect="1"/>
          </p:cNvPicPr>
          <p:nvPr/>
        </p:nvPicPr>
        <p:blipFill>
          <a:blip r:embed="rId24"/>
          <a:stretch>
            <a:fillRect/>
          </a:stretch>
        </p:blipFill>
        <p:spPr>
          <a:xfrm>
            <a:off x="4873708" y="751620"/>
            <a:ext cx="621657" cy="360456"/>
          </a:xfrm>
          <a:prstGeom prst="rect">
            <a:avLst/>
          </a:prstGeom>
        </p:spPr>
      </p:pic>
      <p:pic>
        <p:nvPicPr>
          <p:cNvPr id="64" name="Picture 63">
            <a:extLst>
              <a:ext uri="{FF2B5EF4-FFF2-40B4-BE49-F238E27FC236}">
                <a16:creationId xmlns:a16="http://schemas.microsoft.com/office/drawing/2014/main" id="{CE5E008D-BEB6-45F4-B471-C438002E9A4C}"/>
              </a:ext>
            </a:extLst>
          </p:cNvPr>
          <p:cNvPicPr>
            <a:picLocks noChangeAspect="1"/>
          </p:cNvPicPr>
          <p:nvPr/>
        </p:nvPicPr>
        <p:blipFill>
          <a:blip r:embed="rId25"/>
          <a:stretch>
            <a:fillRect/>
          </a:stretch>
        </p:blipFill>
        <p:spPr>
          <a:xfrm>
            <a:off x="4919659" y="1257401"/>
            <a:ext cx="519184" cy="409631"/>
          </a:xfrm>
          <a:prstGeom prst="rect">
            <a:avLst/>
          </a:prstGeom>
        </p:spPr>
      </p:pic>
      <p:sp>
        <p:nvSpPr>
          <p:cNvPr id="65" name="Line 40">
            <a:extLst>
              <a:ext uri="{FF2B5EF4-FFF2-40B4-BE49-F238E27FC236}">
                <a16:creationId xmlns:a16="http://schemas.microsoft.com/office/drawing/2014/main" id="{618F6D0A-F895-475E-8DFB-6B3B02FCC618}"/>
              </a:ext>
            </a:extLst>
          </p:cNvPr>
          <p:cNvSpPr>
            <a:spLocks noChangeShapeType="1"/>
          </p:cNvSpPr>
          <p:nvPr/>
        </p:nvSpPr>
        <p:spPr bwMode="auto">
          <a:xfrm flipH="1">
            <a:off x="6268525" y="1921099"/>
            <a:ext cx="7983" cy="1927830"/>
          </a:xfrm>
          <a:prstGeom prst="line">
            <a:avLst/>
          </a:prstGeom>
          <a:noFill/>
          <a:ln w="38100">
            <a:solidFill>
              <a:schemeClr val="accent3">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70" name="Picture 69">
            <a:extLst>
              <a:ext uri="{FF2B5EF4-FFF2-40B4-BE49-F238E27FC236}">
                <a16:creationId xmlns:a16="http://schemas.microsoft.com/office/drawing/2014/main" id="{EB8FEF51-4EA1-4983-BFBB-37ED77BB745B}"/>
              </a:ext>
            </a:extLst>
          </p:cNvPr>
          <p:cNvPicPr>
            <a:picLocks noChangeAspect="1"/>
          </p:cNvPicPr>
          <p:nvPr/>
        </p:nvPicPr>
        <p:blipFill>
          <a:blip r:embed="rId26"/>
          <a:stretch>
            <a:fillRect/>
          </a:stretch>
        </p:blipFill>
        <p:spPr>
          <a:xfrm flipH="1">
            <a:off x="8130117" y="1685164"/>
            <a:ext cx="1389374" cy="756872"/>
          </a:xfrm>
          <a:prstGeom prst="rect">
            <a:avLst/>
          </a:prstGeom>
        </p:spPr>
      </p:pic>
      <p:pic>
        <p:nvPicPr>
          <p:cNvPr id="71" name="Picture 70">
            <a:extLst>
              <a:ext uri="{FF2B5EF4-FFF2-40B4-BE49-F238E27FC236}">
                <a16:creationId xmlns:a16="http://schemas.microsoft.com/office/drawing/2014/main" id="{1770F8D7-46ED-40C4-AC4E-E64361635DE1}"/>
              </a:ext>
            </a:extLst>
          </p:cNvPr>
          <p:cNvPicPr>
            <a:picLocks noChangeAspect="1"/>
          </p:cNvPicPr>
          <p:nvPr/>
        </p:nvPicPr>
        <p:blipFill>
          <a:blip r:embed="rId27"/>
          <a:stretch>
            <a:fillRect/>
          </a:stretch>
        </p:blipFill>
        <p:spPr>
          <a:xfrm>
            <a:off x="7896225" y="5375545"/>
            <a:ext cx="1314520" cy="838480"/>
          </a:xfrm>
          <a:prstGeom prst="rect">
            <a:avLst/>
          </a:prstGeom>
        </p:spPr>
      </p:pic>
      <p:sp>
        <p:nvSpPr>
          <p:cNvPr id="23" name="Line 50">
            <a:extLst>
              <a:ext uri="{FF2B5EF4-FFF2-40B4-BE49-F238E27FC236}">
                <a16:creationId xmlns:a16="http://schemas.microsoft.com/office/drawing/2014/main" id="{BA888791-070B-4008-A85C-FB9231BEF06B}"/>
              </a:ext>
            </a:extLst>
          </p:cNvPr>
          <p:cNvSpPr>
            <a:spLocks noChangeShapeType="1"/>
          </p:cNvSpPr>
          <p:nvPr/>
        </p:nvSpPr>
        <p:spPr bwMode="auto">
          <a:xfrm>
            <a:off x="3466668" y="4417129"/>
            <a:ext cx="1726279" cy="655426"/>
          </a:xfrm>
          <a:prstGeom prst="line">
            <a:avLst/>
          </a:prstGeom>
          <a:noFill/>
          <a:ln w="38100">
            <a:solidFill>
              <a:srgbClr val="0070C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 name="TextBox 4">
            <a:extLst>
              <a:ext uri="{FF2B5EF4-FFF2-40B4-BE49-F238E27FC236}">
                <a16:creationId xmlns:a16="http://schemas.microsoft.com/office/drawing/2014/main" id="{B58C6085-C941-42E9-86A9-81E4C533FE8A}"/>
              </a:ext>
            </a:extLst>
          </p:cNvPr>
          <p:cNvSpPr txBox="1"/>
          <p:nvPr/>
        </p:nvSpPr>
        <p:spPr>
          <a:xfrm>
            <a:off x="1450779" y="2690892"/>
            <a:ext cx="1630017" cy="369332"/>
          </a:xfrm>
          <a:prstGeom prst="rect">
            <a:avLst/>
          </a:prstGeom>
          <a:noFill/>
        </p:spPr>
        <p:txBody>
          <a:bodyPr wrap="square" rtlCol="0">
            <a:spAutoFit/>
          </a:bodyPr>
          <a:lstStyle/>
          <a:p>
            <a:pPr algn="ctr"/>
            <a:r>
              <a:rPr lang="en-US" b="1" dirty="0"/>
              <a:t>BROKERS </a:t>
            </a:r>
          </a:p>
        </p:txBody>
      </p:sp>
      <p:sp>
        <p:nvSpPr>
          <p:cNvPr id="58" name="TextBox 57">
            <a:extLst>
              <a:ext uri="{FF2B5EF4-FFF2-40B4-BE49-F238E27FC236}">
                <a16:creationId xmlns:a16="http://schemas.microsoft.com/office/drawing/2014/main" id="{44DB5D0E-382C-4C7A-B487-11A4F040DC12}"/>
              </a:ext>
            </a:extLst>
          </p:cNvPr>
          <p:cNvSpPr txBox="1"/>
          <p:nvPr/>
        </p:nvSpPr>
        <p:spPr>
          <a:xfrm>
            <a:off x="4759328" y="-37492"/>
            <a:ext cx="2307507" cy="369332"/>
          </a:xfrm>
          <a:prstGeom prst="rect">
            <a:avLst/>
          </a:prstGeom>
          <a:noFill/>
        </p:spPr>
        <p:txBody>
          <a:bodyPr wrap="square" rtlCol="0">
            <a:spAutoFit/>
          </a:bodyPr>
          <a:lstStyle/>
          <a:p>
            <a:pPr algn="ctr"/>
            <a:r>
              <a:rPr lang="en-US" b="1" dirty="0"/>
              <a:t>MANUFACTURERS</a:t>
            </a:r>
          </a:p>
        </p:txBody>
      </p:sp>
      <p:sp>
        <p:nvSpPr>
          <p:cNvPr id="59" name="TextBox 58">
            <a:extLst>
              <a:ext uri="{FF2B5EF4-FFF2-40B4-BE49-F238E27FC236}">
                <a16:creationId xmlns:a16="http://schemas.microsoft.com/office/drawing/2014/main" id="{7A8E0E3B-DF6B-4D72-BE99-22E9C6EC6BE3}"/>
              </a:ext>
            </a:extLst>
          </p:cNvPr>
          <p:cNvSpPr txBox="1"/>
          <p:nvPr/>
        </p:nvSpPr>
        <p:spPr>
          <a:xfrm>
            <a:off x="209317" y="5348022"/>
            <a:ext cx="3257351" cy="338554"/>
          </a:xfrm>
          <a:prstGeom prst="rect">
            <a:avLst/>
          </a:prstGeom>
          <a:noFill/>
        </p:spPr>
        <p:txBody>
          <a:bodyPr wrap="square" rtlCol="0">
            <a:spAutoFit/>
          </a:bodyPr>
          <a:lstStyle/>
          <a:p>
            <a:pPr algn="ctr"/>
            <a:r>
              <a:rPr lang="en-US" sz="1600" b="1" dirty="0"/>
              <a:t>SERVICE/EQUIPMENT/SOFTWARE</a:t>
            </a:r>
          </a:p>
        </p:txBody>
      </p:sp>
      <p:sp>
        <p:nvSpPr>
          <p:cNvPr id="66" name="TextBox 65">
            <a:extLst>
              <a:ext uri="{FF2B5EF4-FFF2-40B4-BE49-F238E27FC236}">
                <a16:creationId xmlns:a16="http://schemas.microsoft.com/office/drawing/2014/main" id="{BE09445A-6B17-4E0F-B94E-17D918F5B19A}"/>
              </a:ext>
            </a:extLst>
          </p:cNvPr>
          <p:cNvSpPr txBox="1"/>
          <p:nvPr/>
        </p:nvSpPr>
        <p:spPr>
          <a:xfrm>
            <a:off x="9047925" y="2690892"/>
            <a:ext cx="1630017" cy="369332"/>
          </a:xfrm>
          <a:prstGeom prst="rect">
            <a:avLst/>
          </a:prstGeom>
          <a:noFill/>
        </p:spPr>
        <p:txBody>
          <a:bodyPr wrap="square" rtlCol="0">
            <a:spAutoFit/>
          </a:bodyPr>
          <a:lstStyle/>
          <a:p>
            <a:pPr algn="ctr"/>
            <a:r>
              <a:rPr lang="en-US" b="1" dirty="0"/>
              <a:t>DISTRIBUTORS </a:t>
            </a:r>
          </a:p>
        </p:txBody>
      </p:sp>
      <p:pic>
        <p:nvPicPr>
          <p:cNvPr id="69" name="Picture 68">
            <a:extLst>
              <a:ext uri="{FF2B5EF4-FFF2-40B4-BE49-F238E27FC236}">
                <a16:creationId xmlns:a16="http://schemas.microsoft.com/office/drawing/2014/main" id="{1A01899F-EE27-4590-9308-CFF287C84DC6}"/>
              </a:ext>
            </a:extLst>
          </p:cNvPr>
          <p:cNvPicPr>
            <a:picLocks noChangeAspect="1"/>
          </p:cNvPicPr>
          <p:nvPr/>
        </p:nvPicPr>
        <p:blipFill>
          <a:blip r:embed="rId28"/>
          <a:stretch>
            <a:fillRect/>
          </a:stretch>
        </p:blipFill>
        <p:spPr>
          <a:xfrm>
            <a:off x="6010672" y="2329958"/>
            <a:ext cx="1170848" cy="996751"/>
          </a:xfrm>
          <a:prstGeom prst="rect">
            <a:avLst/>
          </a:prstGeom>
        </p:spPr>
      </p:pic>
      <p:pic>
        <p:nvPicPr>
          <p:cNvPr id="6" name="Picture 5">
            <a:extLst>
              <a:ext uri="{FF2B5EF4-FFF2-40B4-BE49-F238E27FC236}">
                <a16:creationId xmlns:a16="http://schemas.microsoft.com/office/drawing/2014/main" id="{BE6EB684-7043-4742-807F-45147AD05DF0}"/>
              </a:ext>
            </a:extLst>
          </p:cNvPr>
          <p:cNvPicPr>
            <a:picLocks noChangeAspect="1"/>
          </p:cNvPicPr>
          <p:nvPr/>
        </p:nvPicPr>
        <p:blipFill>
          <a:blip r:embed="rId29"/>
          <a:stretch>
            <a:fillRect/>
          </a:stretch>
        </p:blipFill>
        <p:spPr>
          <a:xfrm>
            <a:off x="10414652" y="4656703"/>
            <a:ext cx="1642509" cy="297050"/>
          </a:xfrm>
          <a:prstGeom prst="rect">
            <a:avLst/>
          </a:prstGeom>
        </p:spPr>
      </p:pic>
      <p:pic>
        <p:nvPicPr>
          <p:cNvPr id="9" name="Picture 8">
            <a:extLst>
              <a:ext uri="{FF2B5EF4-FFF2-40B4-BE49-F238E27FC236}">
                <a16:creationId xmlns:a16="http://schemas.microsoft.com/office/drawing/2014/main" id="{F8D93757-51D8-4725-A5F1-F853E939BC18}"/>
              </a:ext>
            </a:extLst>
          </p:cNvPr>
          <p:cNvPicPr>
            <a:picLocks noChangeAspect="1"/>
          </p:cNvPicPr>
          <p:nvPr/>
        </p:nvPicPr>
        <p:blipFill>
          <a:blip r:embed="rId30"/>
          <a:stretch>
            <a:fillRect/>
          </a:stretch>
        </p:blipFill>
        <p:spPr>
          <a:xfrm>
            <a:off x="8982022" y="4647799"/>
            <a:ext cx="1289945" cy="310923"/>
          </a:xfrm>
          <a:prstGeom prst="rect">
            <a:avLst/>
          </a:prstGeom>
        </p:spPr>
      </p:pic>
      <p:pic>
        <p:nvPicPr>
          <p:cNvPr id="11" name="Picture 10">
            <a:extLst>
              <a:ext uri="{FF2B5EF4-FFF2-40B4-BE49-F238E27FC236}">
                <a16:creationId xmlns:a16="http://schemas.microsoft.com/office/drawing/2014/main" id="{7E5E7BD7-4E75-4750-B633-1F3E94EE02F8}"/>
              </a:ext>
            </a:extLst>
          </p:cNvPr>
          <p:cNvPicPr>
            <a:picLocks noChangeAspect="1"/>
          </p:cNvPicPr>
          <p:nvPr/>
        </p:nvPicPr>
        <p:blipFill>
          <a:blip r:embed="rId31"/>
          <a:stretch>
            <a:fillRect/>
          </a:stretch>
        </p:blipFill>
        <p:spPr>
          <a:xfrm>
            <a:off x="403873" y="6411538"/>
            <a:ext cx="940875" cy="328631"/>
          </a:xfrm>
          <a:prstGeom prst="rect">
            <a:avLst/>
          </a:prstGeom>
        </p:spPr>
      </p:pic>
    </p:spTree>
    <p:extLst>
      <p:ext uri="{BB962C8B-B14F-4D97-AF65-F5344CB8AC3E}">
        <p14:creationId xmlns:p14="http://schemas.microsoft.com/office/powerpoint/2010/main" val="242201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3710051-1261-47C7-A553-D9B659A0CAA3}"/>
              </a:ext>
            </a:extLst>
          </p:cNvPr>
          <p:cNvPicPr>
            <a:picLocks noChangeAspect="1"/>
          </p:cNvPicPr>
          <p:nvPr/>
        </p:nvPicPr>
        <p:blipFill>
          <a:blip r:embed="rId3"/>
          <a:stretch>
            <a:fillRect/>
          </a:stretch>
        </p:blipFill>
        <p:spPr>
          <a:xfrm>
            <a:off x="3735301" y="852676"/>
            <a:ext cx="3877392" cy="1761897"/>
          </a:xfrm>
          <a:prstGeom prst="rect">
            <a:avLst/>
          </a:prstGeom>
        </p:spPr>
      </p:pic>
      <p:sp>
        <p:nvSpPr>
          <p:cNvPr id="16" name="Title 12">
            <a:extLst>
              <a:ext uri="{FF2B5EF4-FFF2-40B4-BE49-F238E27FC236}">
                <a16:creationId xmlns:a16="http://schemas.microsoft.com/office/drawing/2014/main" id="{01420BAB-A22B-41B1-AEE8-66104EB62B65}"/>
              </a:ext>
            </a:extLst>
          </p:cNvPr>
          <p:cNvSpPr txBox="1">
            <a:spLocks/>
          </p:cNvSpPr>
          <p:nvPr/>
        </p:nvSpPr>
        <p:spPr>
          <a:xfrm>
            <a:off x="1020830" y="167365"/>
            <a:ext cx="10118112" cy="846872"/>
          </a:xfrm>
          <a:prstGeom prst="rect">
            <a:avLst/>
          </a:prstGeom>
        </p:spPr>
        <p:txBody>
          <a:bodyPr lIns="91440" tIns="45720" rIns="91440" bIns="45720" anchor="t"/>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The Manufacturer Sales Representative</a:t>
            </a:r>
          </a:p>
        </p:txBody>
      </p:sp>
      <p:sp>
        <p:nvSpPr>
          <p:cNvPr id="17" name="Rectangle: Rounded Corners 16">
            <a:extLst>
              <a:ext uri="{FF2B5EF4-FFF2-40B4-BE49-F238E27FC236}">
                <a16:creationId xmlns:a16="http://schemas.microsoft.com/office/drawing/2014/main" id="{F36D6E46-DA64-48B2-882A-B3BB295C0CB3}"/>
              </a:ext>
            </a:extLst>
          </p:cNvPr>
          <p:cNvSpPr/>
          <p:nvPr/>
        </p:nvSpPr>
        <p:spPr>
          <a:xfrm>
            <a:off x="301841" y="2805345"/>
            <a:ext cx="2734322" cy="3426780"/>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2649CD50-7E86-48C6-8494-67D83522C90B}"/>
              </a:ext>
            </a:extLst>
          </p:cNvPr>
          <p:cNvSpPr/>
          <p:nvPr/>
        </p:nvSpPr>
        <p:spPr>
          <a:xfrm>
            <a:off x="3251693" y="2814221"/>
            <a:ext cx="2734322" cy="3426780"/>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E6F755A4-DDE8-4C3E-A961-14D49D6E15BD}"/>
              </a:ext>
            </a:extLst>
          </p:cNvPr>
          <p:cNvSpPr/>
          <p:nvPr/>
        </p:nvSpPr>
        <p:spPr>
          <a:xfrm>
            <a:off x="6201545" y="2814221"/>
            <a:ext cx="2734322" cy="3426780"/>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656EDDFF-60B0-4490-874D-281B5628DDF0}"/>
              </a:ext>
            </a:extLst>
          </p:cNvPr>
          <p:cNvSpPr/>
          <p:nvPr/>
        </p:nvSpPr>
        <p:spPr>
          <a:xfrm>
            <a:off x="9151398" y="2805344"/>
            <a:ext cx="2785498" cy="3426780"/>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D62C28ED-C773-432B-9AE0-0DBED2D57A95}"/>
              </a:ext>
            </a:extLst>
          </p:cNvPr>
          <p:cNvSpPr txBox="1"/>
          <p:nvPr/>
        </p:nvSpPr>
        <p:spPr>
          <a:xfrm>
            <a:off x="301841" y="2856752"/>
            <a:ext cx="2645545" cy="3416320"/>
          </a:xfrm>
          <a:prstGeom prst="rect">
            <a:avLst/>
          </a:prstGeom>
          <a:noFill/>
        </p:spPr>
        <p:txBody>
          <a:bodyPr wrap="square" rtlCol="0">
            <a:spAutoFit/>
          </a:bodyPr>
          <a:lstStyle/>
          <a:p>
            <a:pPr algn="ctr"/>
            <a:r>
              <a:rPr lang="en-US" b="1" dirty="0"/>
              <a:t>Possible Job Titles:</a:t>
            </a:r>
          </a:p>
          <a:p>
            <a:pPr marL="285750" indent="-285750">
              <a:buFont typeface="Arial" panose="020B0604020202020204" pitchFamily="34" charset="0"/>
              <a:buChar char="•"/>
            </a:pPr>
            <a:r>
              <a:rPr lang="en-US" dirty="0"/>
              <a:t>K-12 National Director </a:t>
            </a:r>
          </a:p>
          <a:p>
            <a:pPr marL="285750" indent="-285750">
              <a:buFont typeface="Arial" panose="020B0604020202020204" pitchFamily="34" charset="0"/>
              <a:buChar char="•"/>
            </a:pPr>
            <a:r>
              <a:rPr lang="en-US" dirty="0"/>
              <a:t>K-12 Key Account Manager </a:t>
            </a:r>
          </a:p>
          <a:p>
            <a:pPr marL="285750" indent="-285750">
              <a:buFont typeface="Arial" panose="020B0604020202020204" pitchFamily="34" charset="0"/>
              <a:buChar char="•"/>
            </a:pPr>
            <a:r>
              <a:rPr lang="en-US" dirty="0"/>
              <a:t>Business Development Manager</a:t>
            </a:r>
          </a:p>
          <a:p>
            <a:pPr marL="285750" indent="-285750">
              <a:buFont typeface="Arial" panose="020B0604020202020204" pitchFamily="34" charset="0"/>
              <a:buChar char="•"/>
            </a:pPr>
            <a:r>
              <a:rPr lang="en-US" dirty="0"/>
              <a:t>Regional Sales Manager</a:t>
            </a:r>
          </a:p>
          <a:p>
            <a:pPr marL="285750" indent="-285750">
              <a:buFont typeface="Arial" panose="020B0604020202020204" pitchFamily="34" charset="0"/>
              <a:buChar char="•"/>
            </a:pPr>
            <a:r>
              <a:rPr lang="en-US" dirty="0"/>
              <a:t>Sales Director</a:t>
            </a:r>
          </a:p>
          <a:p>
            <a:pPr marL="285750" indent="-285750">
              <a:buFont typeface="Arial" panose="020B0604020202020204" pitchFamily="34" charset="0"/>
              <a:buChar char="•"/>
            </a:pPr>
            <a:r>
              <a:rPr lang="en-US" dirty="0"/>
              <a:t>Territory Manager</a:t>
            </a:r>
          </a:p>
          <a:p>
            <a:endParaRPr lang="en-US" dirty="0"/>
          </a:p>
          <a:p>
            <a:endParaRPr lang="en-US" dirty="0"/>
          </a:p>
        </p:txBody>
      </p:sp>
      <p:sp>
        <p:nvSpPr>
          <p:cNvPr id="26" name="TextBox 25">
            <a:extLst>
              <a:ext uri="{FF2B5EF4-FFF2-40B4-BE49-F238E27FC236}">
                <a16:creationId xmlns:a16="http://schemas.microsoft.com/office/drawing/2014/main" id="{FB8FE5FC-3209-4BD8-8F12-822F00520DAE}"/>
              </a:ext>
            </a:extLst>
          </p:cNvPr>
          <p:cNvSpPr txBox="1"/>
          <p:nvPr/>
        </p:nvSpPr>
        <p:spPr>
          <a:xfrm>
            <a:off x="3281510" y="2843428"/>
            <a:ext cx="2645545" cy="3600986"/>
          </a:xfrm>
          <a:prstGeom prst="rect">
            <a:avLst/>
          </a:prstGeom>
          <a:noFill/>
        </p:spPr>
        <p:txBody>
          <a:bodyPr wrap="square" rtlCol="0">
            <a:spAutoFit/>
          </a:bodyPr>
          <a:lstStyle/>
          <a:p>
            <a:pPr algn="ctr"/>
            <a:r>
              <a:rPr lang="en-US" b="1" dirty="0"/>
              <a:t>Sales Structures:</a:t>
            </a:r>
          </a:p>
          <a:p>
            <a:r>
              <a:rPr lang="en-US" sz="1400" b="1" dirty="0"/>
              <a:t>Indirect – Broker:  </a:t>
            </a:r>
            <a:r>
              <a:rPr lang="en-US" sz="1400" dirty="0"/>
              <a:t>The manufacturer contracts with local brokers to facilitate the sales of their products.  Brokers represent multiple manufactures in a defined geography.   Examples: Mission, Ken’s, Campbell’s</a:t>
            </a:r>
          </a:p>
          <a:p>
            <a:endParaRPr lang="en-US" sz="1400" dirty="0"/>
          </a:p>
          <a:p>
            <a:r>
              <a:rPr lang="en-US" sz="1400" b="1" dirty="0"/>
              <a:t>Direct:  </a:t>
            </a:r>
            <a:r>
              <a:rPr lang="en-US" sz="1400" dirty="0"/>
              <a:t>This person is responsible for all the sales relationships in their market and is your primary contact.   </a:t>
            </a:r>
          </a:p>
          <a:p>
            <a:r>
              <a:rPr lang="en-US" sz="1400" dirty="0"/>
              <a:t>Examples:  General Mills, Rich’s, Tyson</a:t>
            </a:r>
          </a:p>
          <a:p>
            <a:endParaRPr lang="en-US" sz="1400" dirty="0"/>
          </a:p>
        </p:txBody>
      </p:sp>
      <p:sp>
        <p:nvSpPr>
          <p:cNvPr id="27" name="TextBox 26">
            <a:extLst>
              <a:ext uri="{FF2B5EF4-FFF2-40B4-BE49-F238E27FC236}">
                <a16:creationId xmlns:a16="http://schemas.microsoft.com/office/drawing/2014/main" id="{06EFA359-E2EF-41B3-A496-34F59FD0590A}"/>
              </a:ext>
            </a:extLst>
          </p:cNvPr>
          <p:cNvSpPr txBox="1"/>
          <p:nvPr/>
        </p:nvSpPr>
        <p:spPr>
          <a:xfrm>
            <a:off x="6201545" y="2901142"/>
            <a:ext cx="2645545" cy="3170099"/>
          </a:xfrm>
          <a:prstGeom prst="rect">
            <a:avLst/>
          </a:prstGeom>
          <a:noFill/>
        </p:spPr>
        <p:txBody>
          <a:bodyPr wrap="square" rtlCol="0">
            <a:spAutoFit/>
          </a:bodyPr>
          <a:lstStyle/>
          <a:p>
            <a:pPr algn="ctr"/>
            <a:r>
              <a:rPr lang="en-US" b="1" dirty="0"/>
              <a:t>Responsibilities:</a:t>
            </a:r>
          </a:p>
          <a:p>
            <a:pPr indent="-285750">
              <a:buFont typeface="Arial" panose="020B0604020202020204" pitchFamily="34" charset="0"/>
              <a:buChar char="•"/>
            </a:pPr>
            <a:r>
              <a:rPr lang="en-US" sz="1400" dirty="0"/>
              <a:t>Represents the company and its brands</a:t>
            </a:r>
          </a:p>
          <a:p>
            <a:pPr indent="-285750">
              <a:buFont typeface="Arial" panose="020B0604020202020204" pitchFamily="34" charset="0"/>
              <a:buChar char="•"/>
            </a:pPr>
            <a:r>
              <a:rPr lang="en-US" sz="1400" dirty="0"/>
              <a:t>Product expert </a:t>
            </a:r>
          </a:p>
          <a:p>
            <a:pPr indent="-285750">
              <a:buFont typeface="Arial" panose="020B0604020202020204" pitchFamily="34" charset="0"/>
              <a:buChar char="•"/>
            </a:pPr>
            <a:r>
              <a:rPr lang="en-US" sz="1400" dirty="0"/>
              <a:t>Develops sales plans for the entire region (multiple states)</a:t>
            </a:r>
          </a:p>
          <a:p>
            <a:pPr indent="-285750">
              <a:buFont typeface="Arial" panose="020B0604020202020204" pitchFamily="34" charset="0"/>
              <a:buChar char="•"/>
            </a:pPr>
            <a:r>
              <a:rPr lang="en-US" sz="1400" dirty="0"/>
              <a:t>Manages the sales and training process with brokers</a:t>
            </a:r>
          </a:p>
          <a:p>
            <a:pPr indent="-285750">
              <a:buFont typeface="Arial" panose="020B0604020202020204" pitchFamily="34" charset="0"/>
              <a:buChar char="•"/>
            </a:pPr>
            <a:r>
              <a:rPr lang="en-US" sz="1400" dirty="0"/>
              <a:t>Collaborates with Distribution to develop marketing plans</a:t>
            </a:r>
          </a:p>
          <a:p>
            <a:pPr indent="-285750">
              <a:buFont typeface="Arial" panose="020B0604020202020204" pitchFamily="34" charset="0"/>
              <a:buChar char="•"/>
            </a:pPr>
            <a:r>
              <a:rPr lang="en-US" sz="1400" dirty="0"/>
              <a:t>Reports results</a:t>
            </a:r>
          </a:p>
          <a:p>
            <a:pPr indent="-285750">
              <a:buFont typeface="Arial" panose="020B0604020202020204" pitchFamily="34" charset="0"/>
              <a:buChar char="•"/>
            </a:pPr>
            <a:r>
              <a:rPr lang="en-US" sz="1400" dirty="0"/>
              <a:t>Develops market relationships</a:t>
            </a:r>
          </a:p>
          <a:p>
            <a:pPr indent="-285750">
              <a:buFont typeface="Arial" panose="020B0604020202020204" pitchFamily="34" charset="0"/>
              <a:buChar char="•"/>
            </a:pPr>
            <a:r>
              <a:rPr lang="en-US" sz="1400" dirty="0"/>
              <a:t>Solves problems</a:t>
            </a:r>
          </a:p>
        </p:txBody>
      </p:sp>
      <p:sp>
        <p:nvSpPr>
          <p:cNvPr id="28" name="TextBox 27">
            <a:extLst>
              <a:ext uri="{FF2B5EF4-FFF2-40B4-BE49-F238E27FC236}">
                <a16:creationId xmlns:a16="http://schemas.microsoft.com/office/drawing/2014/main" id="{FC936A5F-C411-4271-81B3-D3B15D725DF6}"/>
              </a:ext>
            </a:extLst>
          </p:cNvPr>
          <p:cNvSpPr txBox="1"/>
          <p:nvPr/>
        </p:nvSpPr>
        <p:spPr>
          <a:xfrm>
            <a:off x="9151397" y="2856752"/>
            <a:ext cx="2861076" cy="3385542"/>
          </a:xfrm>
          <a:prstGeom prst="rect">
            <a:avLst/>
          </a:prstGeom>
          <a:noFill/>
        </p:spPr>
        <p:txBody>
          <a:bodyPr wrap="square" rtlCol="0">
            <a:spAutoFit/>
          </a:bodyPr>
          <a:lstStyle/>
          <a:p>
            <a:pPr algn="ctr"/>
            <a:r>
              <a:rPr lang="en-US" b="1" dirty="0"/>
              <a:t>Reasons to Contact:</a:t>
            </a:r>
          </a:p>
          <a:p>
            <a:r>
              <a:rPr lang="en-US" sz="1400" b="1" dirty="0"/>
              <a:t>Indirect –Broker:</a:t>
            </a:r>
          </a:p>
          <a:p>
            <a:pPr marL="285750" indent="-285750">
              <a:buFont typeface="Arial" panose="020B0604020202020204" pitchFamily="34" charset="0"/>
              <a:buChar char="•"/>
            </a:pPr>
            <a:r>
              <a:rPr lang="en-US" sz="1400" dirty="0"/>
              <a:t>If a manufacturer is represented by a broker, most of the time that broker will be your primary contact.</a:t>
            </a:r>
          </a:p>
          <a:p>
            <a:pPr marL="285750" indent="-285750">
              <a:buFont typeface="Arial" panose="020B0604020202020204" pitchFamily="34" charset="0"/>
              <a:buChar char="•"/>
            </a:pPr>
            <a:r>
              <a:rPr lang="en-US" sz="1400" dirty="0"/>
              <a:t>The manufacturer representative can be a contact if you want to elevate a question or problem or want to give feedback directly to a company.</a:t>
            </a:r>
          </a:p>
          <a:p>
            <a:pPr marL="285750" indent="-285750">
              <a:buFont typeface="Arial" panose="020B0604020202020204" pitchFamily="34" charset="0"/>
              <a:buChar char="•"/>
            </a:pPr>
            <a:endParaRPr lang="en-US" sz="1400" dirty="0"/>
          </a:p>
          <a:p>
            <a:r>
              <a:rPr lang="en-US" sz="1400" b="1" dirty="0"/>
              <a:t>Direct: </a:t>
            </a:r>
          </a:p>
          <a:p>
            <a:pPr marL="285750" indent="-285750">
              <a:buFont typeface="Arial" panose="020B0604020202020204" pitchFamily="34" charset="0"/>
              <a:buChar char="•"/>
            </a:pPr>
            <a:r>
              <a:rPr lang="en-US" sz="1400" dirty="0"/>
              <a:t>For all questions and issues with those products.</a:t>
            </a:r>
          </a:p>
        </p:txBody>
      </p:sp>
    </p:spTree>
    <p:extLst>
      <p:ext uri="{BB962C8B-B14F-4D97-AF65-F5344CB8AC3E}">
        <p14:creationId xmlns:p14="http://schemas.microsoft.com/office/powerpoint/2010/main" val="3517344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2">
            <a:extLst>
              <a:ext uri="{FF2B5EF4-FFF2-40B4-BE49-F238E27FC236}">
                <a16:creationId xmlns:a16="http://schemas.microsoft.com/office/drawing/2014/main" id="{01420BAB-A22B-41B1-AEE8-66104EB62B65}"/>
              </a:ext>
            </a:extLst>
          </p:cNvPr>
          <p:cNvSpPr txBox="1">
            <a:spLocks/>
          </p:cNvSpPr>
          <p:nvPr/>
        </p:nvSpPr>
        <p:spPr>
          <a:xfrm>
            <a:off x="301841" y="586309"/>
            <a:ext cx="4051498" cy="1420846"/>
          </a:xfrm>
          <a:prstGeom prst="rect">
            <a:avLst/>
          </a:prstGeom>
        </p:spPr>
        <p:txBody>
          <a:bodyPr lIns="91440" tIns="45720" rIns="91440" bIns="45720" anchor="t"/>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t>The Broker</a:t>
            </a:r>
          </a:p>
          <a:p>
            <a:pPr algn="ctr"/>
            <a:r>
              <a:rPr lang="en-US" dirty="0">
                <a:cs typeface="Calibri Light"/>
              </a:rPr>
              <a:t>Sales Teams</a:t>
            </a:r>
          </a:p>
        </p:txBody>
      </p:sp>
      <p:sp>
        <p:nvSpPr>
          <p:cNvPr id="17" name="Rectangle: Rounded Corners 16">
            <a:extLst>
              <a:ext uri="{FF2B5EF4-FFF2-40B4-BE49-F238E27FC236}">
                <a16:creationId xmlns:a16="http://schemas.microsoft.com/office/drawing/2014/main" id="{F36D6E46-DA64-48B2-882A-B3BB295C0CB3}"/>
              </a:ext>
            </a:extLst>
          </p:cNvPr>
          <p:cNvSpPr/>
          <p:nvPr/>
        </p:nvSpPr>
        <p:spPr>
          <a:xfrm>
            <a:off x="301841" y="2805345"/>
            <a:ext cx="2734322" cy="342678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2649CD50-7E86-48C6-8494-67D83522C90B}"/>
              </a:ext>
            </a:extLst>
          </p:cNvPr>
          <p:cNvSpPr/>
          <p:nvPr/>
        </p:nvSpPr>
        <p:spPr>
          <a:xfrm>
            <a:off x="3251693" y="2814221"/>
            <a:ext cx="2734322" cy="342678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E6F755A4-DDE8-4C3E-A961-14D49D6E15BD}"/>
              </a:ext>
            </a:extLst>
          </p:cNvPr>
          <p:cNvSpPr/>
          <p:nvPr/>
        </p:nvSpPr>
        <p:spPr>
          <a:xfrm>
            <a:off x="6201545" y="2814221"/>
            <a:ext cx="2734322" cy="342678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656EDDFF-60B0-4490-874D-281B5628DDF0}"/>
              </a:ext>
            </a:extLst>
          </p:cNvPr>
          <p:cNvSpPr/>
          <p:nvPr/>
        </p:nvSpPr>
        <p:spPr>
          <a:xfrm>
            <a:off x="9151398" y="2805344"/>
            <a:ext cx="2734322" cy="342678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D62C28ED-C773-432B-9AE0-0DBED2D57A95}"/>
              </a:ext>
            </a:extLst>
          </p:cNvPr>
          <p:cNvSpPr txBox="1"/>
          <p:nvPr/>
        </p:nvSpPr>
        <p:spPr>
          <a:xfrm>
            <a:off x="301841" y="2797118"/>
            <a:ext cx="2645545" cy="2862322"/>
          </a:xfrm>
          <a:prstGeom prst="rect">
            <a:avLst/>
          </a:prstGeom>
          <a:noFill/>
        </p:spPr>
        <p:txBody>
          <a:bodyPr wrap="square" rtlCol="0">
            <a:spAutoFit/>
          </a:bodyPr>
          <a:lstStyle/>
          <a:p>
            <a:pPr algn="ctr"/>
            <a:r>
              <a:rPr lang="en-US" b="1" dirty="0"/>
              <a:t>Possible Job Titles:</a:t>
            </a:r>
          </a:p>
          <a:p>
            <a:pPr marL="285750" indent="-285750">
              <a:buFont typeface="Arial" panose="020B0604020202020204" pitchFamily="34" charset="0"/>
              <a:buChar char="•"/>
            </a:pPr>
            <a:r>
              <a:rPr lang="en-US" dirty="0"/>
              <a:t>K-12 Specialist</a:t>
            </a:r>
          </a:p>
          <a:p>
            <a:pPr marL="285750" indent="-285750">
              <a:buFont typeface="Arial" panose="020B0604020202020204" pitchFamily="34" charset="0"/>
              <a:buChar char="•"/>
            </a:pPr>
            <a:r>
              <a:rPr lang="en-US" dirty="0"/>
              <a:t>K-12 Non-Commercial Sales Representative</a:t>
            </a:r>
          </a:p>
          <a:p>
            <a:pPr marL="285750" indent="-285750">
              <a:buFont typeface="Arial" panose="020B0604020202020204" pitchFamily="34" charset="0"/>
              <a:buChar char="•"/>
            </a:pPr>
            <a:r>
              <a:rPr lang="en-US" dirty="0"/>
              <a:t>BSR </a:t>
            </a:r>
            <a:r>
              <a:rPr lang="en-US" sz="1400" dirty="0"/>
              <a:t>(</a:t>
            </a:r>
            <a:r>
              <a:rPr lang="en-US" sz="1200" dirty="0"/>
              <a:t>Broker Sales Rep) </a:t>
            </a:r>
          </a:p>
          <a:p>
            <a:pPr marL="285750" indent="-285750">
              <a:buFont typeface="Arial" panose="020B0604020202020204" pitchFamily="34" charset="0"/>
              <a:buChar char="•"/>
            </a:pPr>
            <a:r>
              <a:rPr lang="en-US" dirty="0"/>
              <a:t>Key Account Manager</a:t>
            </a:r>
          </a:p>
          <a:p>
            <a:pPr marL="285750" indent="-285750">
              <a:buFont typeface="Arial" panose="020B0604020202020204" pitchFamily="34" charset="0"/>
              <a:buChar char="•"/>
            </a:pPr>
            <a:r>
              <a:rPr lang="en-US" dirty="0"/>
              <a:t>Segment Specialist</a:t>
            </a:r>
          </a:p>
          <a:p>
            <a:pPr marL="285750" indent="-285750">
              <a:buFont typeface="Arial" panose="020B0604020202020204" pitchFamily="34" charset="0"/>
              <a:buChar char="•"/>
            </a:pPr>
            <a:r>
              <a:rPr lang="en-US" dirty="0"/>
              <a:t>Bid Specialist</a:t>
            </a:r>
          </a:p>
          <a:p>
            <a:endParaRPr lang="en-US" dirty="0"/>
          </a:p>
          <a:p>
            <a:endParaRPr lang="en-US" dirty="0"/>
          </a:p>
        </p:txBody>
      </p:sp>
      <p:sp>
        <p:nvSpPr>
          <p:cNvPr id="26" name="TextBox 25">
            <a:extLst>
              <a:ext uri="{FF2B5EF4-FFF2-40B4-BE49-F238E27FC236}">
                <a16:creationId xmlns:a16="http://schemas.microsoft.com/office/drawing/2014/main" id="{FB8FE5FC-3209-4BD8-8F12-822F00520DAE}"/>
              </a:ext>
            </a:extLst>
          </p:cNvPr>
          <p:cNvSpPr txBox="1"/>
          <p:nvPr/>
        </p:nvSpPr>
        <p:spPr>
          <a:xfrm>
            <a:off x="3251693" y="2784404"/>
            <a:ext cx="2645545" cy="3139321"/>
          </a:xfrm>
          <a:prstGeom prst="rect">
            <a:avLst/>
          </a:prstGeom>
          <a:noFill/>
        </p:spPr>
        <p:txBody>
          <a:bodyPr wrap="square" rtlCol="0">
            <a:spAutoFit/>
          </a:bodyPr>
          <a:lstStyle/>
          <a:p>
            <a:pPr algn="ctr"/>
            <a:r>
              <a:rPr lang="en-US" b="1" dirty="0"/>
              <a:t>Sales Structure:</a:t>
            </a:r>
          </a:p>
          <a:p>
            <a:r>
              <a:rPr lang="en-US" b="1" dirty="0"/>
              <a:t>Specialty Teams:  </a:t>
            </a:r>
          </a:p>
          <a:p>
            <a:r>
              <a:rPr lang="en-US" dirty="0"/>
              <a:t>K-12</a:t>
            </a:r>
          </a:p>
          <a:p>
            <a:r>
              <a:rPr lang="en-US" dirty="0"/>
              <a:t>National Accounts</a:t>
            </a:r>
          </a:p>
          <a:p>
            <a:endParaRPr lang="en-US" b="1" dirty="0"/>
          </a:p>
          <a:p>
            <a:r>
              <a:rPr lang="en-US" b="1" dirty="0"/>
              <a:t>Internal Teams:</a:t>
            </a:r>
          </a:p>
          <a:p>
            <a:r>
              <a:rPr lang="en-US" dirty="0"/>
              <a:t>K-12 Bid Teams</a:t>
            </a:r>
          </a:p>
          <a:p>
            <a:r>
              <a:rPr lang="en-US" dirty="0"/>
              <a:t>Customer Service</a:t>
            </a:r>
          </a:p>
          <a:p>
            <a:endParaRPr lang="en-US" dirty="0"/>
          </a:p>
          <a:p>
            <a:r>
              <a:rPr lang="en-US" b="1" dirty="0"/>
              <a:t>Distributor Teams:</a:t>
            </a:r>
          </a:p>
          <a:p>
            <a:r>
              <a:rPr lang="en-US" dirty="0"/>
              <a:t>Sysco, UFS, Gordon</a:t>
            </a:r>
          </a:p>
        </p:txBody>
      </p:sp>
      <p:sp>
        <p:nvSpPr>
          <p:cNvPr id="27" name="TextBox 26">
            <a:extLst>
              <a:ext uri="{FF2B5EF4-FFF2-40B4-BE49-F238E27FC236}">
                <a16:creationId xmlns:a16="http://schemas.microsoft.com/office/drawing/2014/main" id="{06EFA359-E2EF-41B3-A496-34F59FD0590A}"/>
              </a:ext>
            </a:extLst>
          </p:cNvPr>
          <p:cNvSpPr txBox="1"/>
          <p:nvPr/>
        </p:nvSpPr>
        <p:spPr>
          <a:xfrm>
            <a:off x="6201545" y="2792423"/>
            <a:ext cx="2645545" cy="3170099"/>
          </a:xfrm>
          <a:prstGeom prst="rect">
            <a:avLst/>
          </a:prstGeom>
          <a:noFill/>
        </p:spPr>
        <p:txBody>
          <a:bodyPr wrap="square" rtlCol="0">
            <a:spAutoFit/>
          </a:bodyPr>
          <a:lstStyle/>
          <a:p>
            <a:pPr algn="ctr"/>
            <a:r>
              <a:rPr lang="en-US" b="1" dirty="0"/>
              <a:t>Responsibilities:</a:t>
            </a:r>
          </a:p>
          <a:p>
            <a:pPr marL="285750" indent="-285750">
              <a:buFont typeface="Arial" panose="020B0604020202020204" pitchFamily="34" charset="0"/>
              <a:buChar char="•"/>
            </a:pPr>
            <a:r>
              <a:rPr lang="en-US" sz="1300" dirty="0"/>
              <a:t>Represents multiple companies and brands </a:t>
            </a:r>
          </a:p>
          <a:p>
            <a:pPr marL="285750" indent="-285750">
              <a:buFont typeface="Arial" panose="020B0604020202020204" pitchFamily="34" charset="0"/>
              <a:buChar char="•"/>
            </a:pPr>
            <a:r>
              <a:rPr lang="en-US" sz="1300" dirty="0"/>
              <a:t>Sales Professional</a:t>
            </a:r>
          </a:p>
          <a:p>
            <a:pPr marL="742950" lvl="1" indent="-285750">
              <a:buFont typeface="Arial" panose="020B0604020202020204" pitchFamily="34" charset="0"/>
              <a:buChar char="•"/>
            </a:pPr>
            <a:r>
              <a:rPr lang="en-US" sz="1300" dirty="0"/>
              <a:t>Local Operator and Distributor relationships </a:t>
            </a:r>
          </a:p>
          <a:p>
            <a:pPr marL="742950" lvl="1" indent="-285750">
              <a:buFont typeface="Arial" panose="020B0604020202020204" pitchFamily="34" charset="0"/>
              <a:buChar char="•"/>
            </a:pPr>
            <a:r>
              <a:rPr lang="en-US" sz="1300" dirty="0"/>
              <a:t>Market expert</a:t>
            </a:r>
          </a:p>
          <a:p>
            <a:pPr marL="742950" lvl="1" indent="-285750">
              <a:buFont typeface="Arial" panose="020B0604020202020204" pitchFamily="34" charset="0"/>
              <a:buChar char="•"/>
            </a:pPr>
            <a:r>
              <a:rPr lang="en-US" sz="1300" dirty="0"/>
              <a:t>Makes sales calls and provides samples</a:t>
            </a:r>
          </a:p>
          <a:p>
            <a:pPr marL="285750" indent="-285750">
              <a:buFont typeface="Arial" panose="020B0604020202020204" pitchFamily="34" charset="0"/>
              <a:buChar char="•"/>
            </a:pPr>
            <a:r>
              <a:rPr lang="en-US" sz="1300" dirty="0"/>
              <a:t>Manages events</a:t>
            </a:r>
          </a:p>
          <a:p>
            <a:pPr marL="285750" indent="-285750">
              <a:buFont typeface="Arial" panose="020B0604020202020204" pitchFamily="34" charset="0"/>
              <a:buChar char="•"/>
            </a:pPr>
            <a:r>
              <a:rPr lang="en-US" sz="1300" dirty="0"/>
              <a:t>Reports results</a:t>
            </a:r>
          </a:p>
          <a:p>
            <a:pPr marL="285750" indent="-285750">
              <a:buFont typeface="Arial" panose="020B0604020202020204" pitchFamily="34" charset="0"/>
              <a:buChar char="•"/>
            </a:pPr>
            <a:r>
              <a:rPr lang="en-US" sz="1300" dirty="0"/>
              <a:t>Introduces new products</a:t>
            </a:r>
          </a:p>
          <a:p>
            <a:pPr marL="285750" indent="-285750">
              <a:buFont typeface="Arial" panose="020B0604020202020204" pitchFamily="34" charset="0"/>
              <a:buChar char="•"/>
            </a:pPr>
            <a:r>
              <a:rPr lang="en-US" sz="1300" dirty="0"/>
              <a:t>Offers culinary resources</a:t>
            </a:r>
          </a:p>
          <a:p>
            <a:pPr marL="285750" indent="-285750">
              <a:buFont typeface="Arial" panose="020B0604020202020204" pitchFamily="34" charset="0"/>
              <a:buChar char="•"/>
            </a:pPr>
            <a:r>
              <a:rPr lang="en-US" sz="1300" dirty="0"/>
              <a:t>Manages bid process</a:t>
            </a:r>
          </a:p>
          <a:p>
            <a:pPr marL="285750" indent="-285750">
              <a:buFont typeface="Arial" panose="020B0604020202020204" pitchFamily="34" charset="0"/>
              <a:buChar char="•"/>
            </a:pPr>
            <a:r>
              <a:rPr lang="en-US" sz="1300" dirty="0"/>
              <a:t>Tracks commodity balances</a:t>
            </a:r>
            <a:endParaRPr lang="en-US" sz="1300" b="1" dirty="0"/>
          </a:p>
        </p:txBody>
      </p:sp>
      <p:sp>
        <p:nvSpPr>
          <p:cNvPr id="28" name="TextBox 27">
            <a:extLst>
              <a:ext uri="{FF2B5EF4-FFF2-40B4-BE49-F238E27FC236}">
                <a16:creationId xmlns:a16="http://schemas.microsoft.com/office/drawing/2014/main" id="{FC936A5F-C411-4271-81B3-D3B15D725DF6}"/>
              </a:ext>
            </a:extLst>
          </p:cNvPr>
          <p:cNvSpPr txBox="1"/>
          <p:nvPr/>
        </p:nvSpPr>
        <p:spPr>
          <a:xfrm>
            <a:off x="9142133" y="2774465"/>
            <a:ext cx="2734322" cy="3170099"/>
          </a:xfrm>
          <a:prstGeom prst="rect">
            <a:avLst/>
          </a:prstGeom>
          <a:noFill/>
        </p:spPr>
        <p:txBody>
          <a:bodyPr wrap="square" lIns="91440" tIns="45720" rIns="91440" bIns="45720" rtlCol="0" anchor="t">
            <a:spAutoFit/>
          </a:bodyPr>
          <a:lstStyle/>
          <a:p>
            <a:pPr algn="ctr"/>
            <a:r>
              <a:rPr lang="en-US" b="1" dirty="0"/>
              <a:t>Reasons to Contact:</a:t>
            </a:r>
          </a:p>
          <a:p>
            <a:pPr marL="285750" indent="-285750">
              <a:buFont typeface="Arial" panose="020B0604020202020204" pitchFamily="34" charset="0"/>
              <a:buChar char="•"/>
            </a:pPr>
            <a:r>
              <a:rPr lang="en-US" sz="1400" dirty="0"/>
              <a:t>To see and taste new products</a:t>
            </a:r>
          </a:p>
          <a:p>
            <a:pPr marL="285750" indent="-285750">
              <a:buFont typeface="Arial" panose="020B0604020202020204" pitchFamily="34" charset="0"/>
              <a:buChar char="•"/>
            </a:pPr>
            <a:r>
              <a:rPr lang="en-US" sz="1400" dirty="0"/>
              <a:t>To support menu development</a:t>
            </a:r>
          </a:p>
          <a:p>
            <a:pPr marL="285750" indent="-285750">
              <a:buFont typeface="Arial" panose="020B0604020202020204" pitchFamily="34" charset="0"/>
              <a:buChar char="•"/>
            </a:pPr>
            <a:r>
              <a:rPr lang="en-US" sz="1400" dirty="0"/>
              <a:t>To request product samples</a:t>
            </a:r>
          </a:p>
          <a:p>
            <a:pPr marL="285750" indent="-285750">
              <a:buFont typeface="Arial" panose="020B0604020202020204" pitchFamily="34" charset="0"/>
              <a:buChar char="•"/>
            </a:pPr>
            <a:r>
              <a:rPr lang="en-US" sz="1400" dirty="0"/>
              <a:t>Support a student tasting event</a:t>
            </a:r>
          </a:p>
          <a:p>
            <a:pPr marL="285750" indent="-285750">
              <a:buFont typeface="Arial" panose="020B0604020202020204" pitchFamily="34" charset="0"/>
              <a:buChar char="•"/>
            </a:pPr>
            <a:r>
              <a:rPr lang="en-US" sz="1400" dirty="0"/>
              <a:t>Need product details (Nutritionals, Product Formulation Statements, etc.)</a:t>
            </a:r>
          </a:p>
          <a:p>
            <a:pPr marL="285750" indent="-285750">
              <a:buFont typeface="Arial" panose="020B0604020202020204" pitchFamily="34" charset="0"/>
              <a:buChar char="•"/>
            </a:pPr>
            <a:r>
              <a:rPr lang="en-US" sz="1400" dirty="0"/>
              <a:t>Questions regarding commodity balances</a:t>
            </a:r>
          </a:p>
          <a:p>
            <a:pPr marL="285750" indent="-285750">
              <a:buFont typeface="Arial" panose="020B0604020202020204" pitchFamily="34" charset="0"/>
              <a:buChar char="•"/>
            </a:pPr>
            <a:r>
              <a:rPr lang="en-US" sz="1400" dirty="0"/>
              <a:t>Need bid information and pricing</a:t>
            </a:r>
          </a:p>
          <a:p>
            <a:pPr marL="285750" indent="-285750">
              <a:buFont typeface="Arial" panose="020B0604020202020204" pitchFamily="34" charset="0"/>
              <a:buChar char="•"/>
            </a:pPr>
            <a:r>
              <a:rPr lang="en-US" sz="1400" dirty="0"/>
              <a:t>Product quality Issues</a:t>
            </a:r>
          </a:p>
        </p:txBody>
      </p:sp>
      <p:pic>
        <p:nvPicPr>
          <p:cNvPr id="2" name="Picture 1">
            <a:extLst>
              <a:ext uri="{FF2B5EF4-FFF2-40B4-BE49-F238E27FC236}">
                <a16:creationId xmlns:a16="http://schemas.microsoft.com/office/drawing/2014/main" id="{2D711D86-E03B-4243-91D6-F2274D7A7A4C}"/>
              </a:ext>
            </a:extLst>
          </p:cNvPr>
          <p:cNvPicPr>
            <a:picLocks noChangeAspect="1"/>
          </p:cNvPicPr>
          <p:nvPr/>
        </p:nvPicPr>
        <p:blipFill>
          <a:blip r:embed="rId3"/>
          <a:stretch>
            <a:fillRect/>
          </a:stretch>
        </p:blipFill>
        <p:spPr>
          <a:xfrm>
            <a:off x="4503849" y="184895"/>
            <a:ext cx="3255546" cy="2536156"/>
          </a:xfrm>
          <a:prstGeom prst="rect">
            <a:avLst/>
          </a:prstGeom>
        </p:spPr>
      </p:pic>
    </p:spTree>
    <p:extLst>
      <p:ext uri="{BB962C8B-B14F-4D97-AF65-F5344CB8AC3E}">
        <p14:creationId xmlns:p14="http://schemas.microsoft.com/office/powerpoint/2010/main" val="2469993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2">
            <a:extLst>
              <a:ext uri="{FF2B5EF4-FFF2-40B4-BE49-F238E27FC236}">
                <a16:creationId xmlns:a16="http://schemas.microsoft.com/office/drawing/2014/main" id="{01420BAB-A22B-41B1-AEE8-66104EB62B65}"/>
              </a:ext>
            </a:extLst>
          </p:cNvPr>
          <p:cNvSpPr txBox="1">
            <a:spLocks/>
          </p:cNvSpPr>
          <p:nvPr/>
        </p:nvSpPr>
        <p:spPr>
          <a:xfrm>
            <a:off x="1110139" y="379022"/>
            <a:ext cx="3100520" cy="2113572"/>
          </a:xfrm>
          <a:prstGeom prst="rect">
            <a:avLst/>
          </a:prstGeom>
        </p:spPr>
        <p:txBody>
          <a:bodyPr lIns="91440" tIns="45720" rIns="91440" bIns="45720" anchor="t"/>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t>The </a:t>
            </a:r>
          </a:p>
          <a:p>
            <a:pPr algn="ctr"/>
            <a:r>
              <a:rPr lang="en-US" dirty="0"/>
              <a:t>Distributor</a:t>
            </a:r>
            <a:endParaRPr lang="en-US" dirty="0">
              <a:cs typeface="Calibri Light"/>
            </a:endParaRPr>
          </a:p>
          <a:p>
            <a:pPr algn="ctr"/>
            <a:r>
              <a:rPr lang="en-US" dirty="0">
                <a:cs typeface="Calibri Light"/>
              </a:rPr>
              <a:t>Sales Teams</a:t>
            </a:r>
          </a:p>
        </p:txBody>
      </p:sp>
      <p:sp>
        <p:nvSpPr>
          <p:cNvPr id="17" name="Rectangle: Rounded Corners 16">
            <a:extLst>
              <a:ext uri="{FF2B5EF4-FFF2-40B4-BE49-F238E27FC236}">
                <a16:creationId xmlns:a16="http://schemas.microsoft.com/office/drawing/2014/main" id="{F36D6E46-DA64-48B2-882A-B3BB295C0CB3}"/>
              </a:ext>
            </a:extLst>
          </p:cNvPr>
          <p:cNvSpPr/>
          <p:nvPr/>
        </p:nvSpPr>
        <p:spPr>
          <a:xfrm>
            <a:off x="301841" y="2805345"/>
            <a:ext cx="2734322" cy="342678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2649CD50-7E86-48C6-8494-67D83522C90B}"/>
              </a:ext>
            </a:extLst>
          </p:cNvPr>
          <p:cNvSpPr/>
          <p:nvPr/>
        </p:nvSpPr>
        <p:spPr>
          <a:xfrm>
            <a:off x="3251693" y="2814221"/>
            <a:ext cx="2734322" cy="342678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E6F755A4-DDE8-4C3E-A961-14D49D6E15BD}"/>
              </a:ext>
            </a:extLst>
          </p:cNvPr>
          <p:cNvSpPr/>
          <p:nvPr/>
        </p:nvSpPr>
        <p:spPr>
          <a:xfrm>
            <a:off x="6201545" y="2814221"/>
            <a:ext cx="2734322" cy="342678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656EDDFF-60B0-4490-874D-281B5628DDF0}"/>
              </a:ext>
            </a:extLst>
          </p:cNvPr>
          <p:cNvSpPr/>
          <p:nvPr/>
        </p:nvSpPr>
        <p:spPr>
          <a:xfrm>
            <a:off x="9151398" y="2805344"/>
            <a:ext cx="2734322" cy="342678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D62C28ED-C773-432B-9AE0-0DBED2D57A95}"/>
              </a:ext>
            </a:extLst>
          </p:cNvPr>
          <p:cNvSpPr txBox="1"/>
          <p:nvPr/>
        </p:nvSpPr>
        <p:spPr>
          <a:xfrm>
            <a:off x="301841" y="2843428"/>
            <a:ext cx="2645545" cy="2769989"/>
          </a:xfrm>
          <a:prstGeom prst="rect">
            <a:avLst/>
          </a:prstGeom>
          <a:noFill/>
        </p:spPr>
        <p:txBody>
          <a:bodyPr wrap="square" rtlCol="0">
            <a:spAutoFit/>
          </a:bodyPr>
          <a:lstStyle/>
          <a:p>
            <a:pPr algn="ctr"/>
            <a:r>
              <a:rPr lang="en-US" b="1" dirty="0"/>
              <a:t>Possible Job Titles:</a:t>
            </a:r>
          </a:p>
          <a:p>
            <a:pPr algn="ctr"/>
            <a:endParaRPr lang="en-US" b="1" dirty="0"/>
          </a:p>
          <a:p>
            <a:pPr marL="285750" indent="-285750">
              <a:buFont typeface="Arial" panose="020B0604020202020204" pitchFamily="34" charset="0"/>
              <a:buChar char="•"/>
            </a:pPr>
            <a:r>
              <a:rPr lang="en-US" dirty="0"/>
              <a:t>K-12 Specialist</a:t>
            </a:r>
          </a:p>
          <a:p>
            <a:pPr marL="285750" indent="-285750">
              <a:buFont typeface="Arial" panose="020B0604020202020204" pitchFamily="34" charset="0"/>
              <a:buChar char="•"/>
            </a:pPr>
            <a:r>
              <a:rPr lang="en-US" dirty="0"/>
              <a:t>DSR </a:t>
            </a:r>
            <a:r>
              <a:rPr lang="en-US" sz="1200" dirty="0"/>
              <a:t>(Distributor Sales Rep)</a:t>
            </a:r>
          </a:p>
          <a:p>
            <a:pPr marL="285750" indent="-285750">
              <a:buFont typeface="Arial" panose="020B0604020202020204" pitchFamily="34" charset="0"/>
              <a:buChar char="•"/>
            </a:pPr>
            <a:r>
              <a:rPr lang="en-US" dirty="0"/>
              <a:t>MA </a:t>
            </a:r>
            <a:r>
              <a:rPr lang="en-US" sz="1200" dirty="0"/>
              <a:t>(Marketing Associate)</a:t>
            </a:r>
          </a:p>
          <a:p>
            <a:pPr marL="285750" indent="-285750">
              <a:buFont typeface="Arial" panose="020B0604020202020204" pitchFamily="34" charset="0"/>
              <a:buChar char="•"/>
            </a:pPr>
            <a:r>
              <a:rPr lang="en-US" dirty="0"/>
              <a:t>TM </a:t>
            </a:r>
            <a:r>
              <a:rPr lang="en-US" sz="1200" dirty="0"/>
              <a:t>(Territory Manager)</a:t>
            </a:r>
          </a:p>
          <a:p>
            <a:pPr marL="285750" indent="-285750">
              <a:buFont typeface="Arial" panose="020B0604020202020204" pitchFamily="34" charset="0"/>
              <a:buChar char="•"/>
            </a:pPr>
            <a:r>
              <a:rPr lang="en-US" dirty="0"/>
              <a:t>SC </a:t>
            </a:r>
            <a:r>
              <a:rPr lang="en-US" sz="1200" dirty="0"/>
              <a:t>(Sales Consultant)</a:t>
            </a:r>
          </a:p>
          <a:p>
            <a:pPr marL="285750" indent="-285750">
              <a:buFont typeface="Arial" panose="020B0604020202020204" pitchFamily="34" charset="0"/>
              <a:buChar char="•"/>
            </a:pPr>
            <a:endParaRPr lang="en-US" sz="1200" dirty="0"/>
          </a:p>
          <a:p>
            <a:endParaRPr lang="en-US" dirty="0"/>
          </a:p>
          <a:p>
            <a:endParaRPr lang="en-US" dirty="0"/>
          </a:p>
        </p:txBody>
      </p:sp>
      <p:sp>
        <p:nvSpPr>
          <p:cNvPr id="26" name="TextBox 25">
            <a:extLst>
              <a:ext uri="{FF2B5EF4-FFF2-40B4-BE49-F238E27FC236}">
                <a16:creationId xmlns:a16="http://schemas.microsoft.com/office/drawing/2014/main" id="{FB8FE5FC-3209-4BD8-8F12-822F00520DAE}"/>
              </a:ext>
            </a:extLst>
          </p:cNvPr>
          <p:cNvSpPr txBox="1"/>
          <p:nvPr/>
        </p:nvSpPr>
        <p:spPr>
          <a:xfrm>
            <a:off x="3251693" y="2843428"/>
            <a:ext cx="2645545" cy="2862322"/>
          </a:xfrm>
          <a:prstGeom prst="rect">
            <a:avLst/>
          </a:prstGeom>
          <a:noFill/>
        </p:spPr>
        <p:txBody>
          <a:bodyPr wrap="square" rtlCol="0">
            <a:spAutoFit/>
          </a:bodyPr>
          <a:lstStyle/>
          <a:p>
            <a:pPr algn="ctr"/>
            <a:r>
              <a:rPr lang="en-US" b="1" dirty="0"/>
              <a:t>Sales Structures:</a:t>
            </a:r>
          </a:p>
          <a:p>
            <a:pPr algn="ctr"/>
            <a:endParaRPr lang="en-US" b="1" dirty="0"/>
          </a:p>
          <a:p>
            <a:r>
              <a:rPr lang="en-US" sz="1600" b="1" dirty="0"/>
              <a:t>K-12 Segment Focused: </a:t>
            </a:r>
          </a:p>
          <a:p>
            <a:r>
              <a:rPr lang="en-US" sz="1600" dirty="0"/>
              <a:t>K-12 Field Representatives </a:t>
            </a:r>
          </a:p>
          <a:p>
            <a:r>
              <a:rPr lang="en-US" sz="1600" dirty="0"/>
              <a:t>Bid Teams</a:t>
            </a:r>
          </a:p>
          <a:p>
            <a:r>
              <a:rPr lang="en-US" sz="1600" dirty="0"/>
              <a:t>Customer Service Teams</a:t>
            </a:r>
          </a:p>
          <a:p>
            <a:endParaRPr lang="en-US" sz="1600" dirty="0"/>
          </a:p>
          <a:p>
            <a:r>
              <a:rPr lang="en-US" sz="1600" b="1" dirty="0"/>
              <a:t>Broadline Distributors </a:t>
            </a:r>
            <a:r>
              <a:rPr lang="en-US" sz="1600" dirty="0"/>
              <a:t>also serve other segments:</a:t>
            </a:r>
          </a:p>
          <a:p>
            <a:r>
              <a:rPr lang="en-US" sz="1600" dirty="0"/>
              <a:t>Healthcare, Restaurants,</a:t>
            </a:r>
          </a:p>
          <a:p>
            <a:r>
              <a:rPr lang="en-US" sz="1600" dirty="0"/>
              <a:t>Hotels, Recreation, etc. </a:t>
            </a:r>
          </a:p>
        </p:txBody>
      </p:sp>
      <p:sp>
        <p:nvSpPr>
          <p:cNvPr id="27" name="TextBox 26">
            <a:extLst>
              <a:ext uri="{FF2B5EF4-FFF2-40B4-BE49-F238E27FC236}">
                <a16:creationId xmlns:a16="http://schemas.microsoft.com/office/drawing/2014/main" id="{06EFA359-E2EF-41B3-A496-34F59FD0590A}"/>
              </a:ext>
            </a:extLst>
          </p:cNvPr>
          <p:cNvSpPr txBox="1"/>
          <p:nvPr/>
        </p:nvSpPr>
        <p:spPr>
          <a:xfrm>
            <a:off x="6112768" y="2823550"/>
            <a:ext cx="2949853" cy="3247043"/>
          </a:xfrm>
          <a:prstGeom prst="rect">
            <a:avLst/>
          </a:prstGeom>
          <a:noFill/>
        </p:spPr>
        <p:txBody>
          <a:bodyPr wrap="square" rtlCol="0">
            <a:spAutoFit/>
          </a:bodyPr>
          <a:lstStyle/>
          <a:p>
            <a:pPr algn="ctr"/>
            <a:r>
              <a:rPr lang="en-US" b="1" dirty="0"/>
              <a:t>Responsibilities:</a:t>
            </a:r>
          </a:p>
          <a:p>
            <a:pPr algn="ctr"/>
            <a:endParaRPr lang="en-US" b="1" dirty="0"/>
          </a:p>
          <a:p>
            <a:pPr marL="285750" indent="-285750">
              <a:buFont typeface="Arial" panose="020B0604020202020204" pitchFamily="34" charset="0"/>
              <a:buChar char="•"/>
            </a:pPr>
            <a:r>
              <a:rPr lang="en-US" sz="1300" dirty="0"/>
              <a:t>Negotiate with multiple Manufacturers to warehouse a wide variety of food and supplies and distribute those goods to Operators </a:t>
            </a:r>
          </a:p>
          <a:p>
            <a:pPr marL="285750" indent="-285750">
              <a:buFont typeface="Arial" panose="020B0604020202020204" pitchFamily="34" charset="0"/>
              <a:buChar char="•"/>
            </a:pPr>
            <a:r>
              <a:rPr lang="en-US" sz="1300" dirty="0"/>
              <a:t>Manage inventory planning and demand </a:t>
            </a:r>
          </a:p>
          <a:p>
            <a:pPr marL="285750" indent="-285750">
              <a:buFont typeface="Arial" panose="020B0604020202020204" pitchFamily="34" charset="0"/>
              <a:buChar char="•"/>
            </a:pPr>
            <a:r>
              <a:rPr lang="en-US" sz="1300" dirty="0"/>
              <a:t>Provide K-12 industry expertise, product referrals and contacts</a:t>
            </a:r>
          </a:p>
          <a:p>
            <a:pPr marL="285750" indent="-285750">
              <a:buFont typeface="Arial" panose="020B0604020202020204" pitchFamily="34" charset="0"/>
              <a:buChar char="•"/>
            </a:pPr>
            <a:r>
              <a:rPr lang="en-US" sz="1300" dirty="0"/>
              <a:t>Offer customer events and culinary resources</a:t>
            </a:r>
          </a:p>
          <a:p>
            <a:pPr marL="285750" indent="-285750">
              <a:buFont typeface="Arial" panose="020B0604020202020204" pitchFamily="34" charset="0"/>
              <a:buChar char="•"/>
            </a:pPr>
            <a:r>
              <a:rPr lang="en-US" sz="1300" dirty="0"/>
              <a:t>Maintain Quality Assurance and Food Safety Standards with documentation and communication</a:t>
            </a:r>
          </a:p>
        </p:txBody>
      </p:sp>
      <p:sp>
        <p:nvSpPr>
          <p:cNvPr id="28" name="TextBox 27">
            <a:extLst>
              <a:ext uri="{FF2B5EF4-FFF2-40B4-BE49-F238E27FC236}">
                <a16:creationId xmlns:a16="http://schemas.microsoft.com/office/drawing/2014/main" id="{FC936A5F-C411-4271-81B3-D3B15D725DF6}"/>
              </a:ext>
            </a:extLst>
          </p:cNvPr>
          <p:cNvSpPr txBox="1"/>
          <p:nvPr/>
        </p:nvSpPr>
        <p:spPr>
          <a:xfrm>
            <a:off x="9151398" y="2834099"/>
            <a:ext cx="2645545" cy="3416320"/>
          </a:xfrm>
          <a:prstGeom prst="rect">
            <a:avLst/>
          </a:prstGeom>
          <a:noFill/>
        </p:spPr>
        <p:txBody>
          <a:bodyPr wrap="square" rtlCol="0">
            <a:spAutoFit/>
          </a:bodyPr>
          <a:lstStyle/>
          <a:p>
            <a:pPr algn="ctr"/>
            <a:r>
              <a:rPr lang="en-US" b="1" dirty="0"/>
              <a:t>Reasons to Contact:</a:t>
            </a:r>
          </a:p>
          <a:p>
            <a:pPr algn="ctr"/>
            <a:endParaRPr lang="en-US" b="1" dirty="0"/>
          </a:p>
          <a:p>
            <a:pPr marL="285750" indent="-285750">
              <a:buFont typeface="Arial" panose="020B0604020202020204" pitchFamily="34" charset="0"/>
              <a:buChar char="•"/>
            </a:pPr>
            <a:r>
              <a:rPr lang="en-US" sz="1500" dirty="0"/>
              <a:t>Delivery Issues</a:t>
            </a:r>
          </a:p>
          <a:p>
            <a:pPr marL="742950" lvl="1" indent="-285750">
              <a:buFont typeface="Arial" panose="020B0604020202020204" pitchFamily="34" charset="0"/>
              <a:buChar char="•"/>
            </a:pPr>
            <a:r>
              <a:rPr lang="en-US" sz="1500" dirty="0"/>
              <a:t>Timing</a:t>
            </a:r>
          </a:p>
          <a:p>
            <a:pPr marL="742950" lvl="1" indent="-285750">
              <a:buFont typeface="Arial" panose="020B0604020202020204" pitchFamily="34" charset="0"/>
              <a:buChar char="•"/>
            </a:pPr>
            <a:r>
              <a:rPr lang="en-US" sz="1500" dirty="0"/>
              <a:t>Errors</a:t>
            </a:r>
          </a:p>
          <a:p>
            <a:pPr marL="742950" lvl="1" indent="-285750">
              <a:buFont typeface="Arial" panose="020B0604020202020204" pitchFamily="34" charset="0"/>
              <a:buChar char="•"/>
            </a:pPr>
            <a:r>
              <a:rPr lang="en-US" sz="1500" dirty="0"/>
              <a:t>Temperature</a:t>
            </a:r>
          </a:p>
          <a:p>
            <a:pPr marL="285750" indent="-285750">
              <a:buFont typeface="Arial" panose="020B0604020202020204" pitchFamily="34" charset="0"/>
              <a:buChar char="•"/>
            </a:pPr>
            <a:r>
              <a:rPr lang="en-US" sz="1500" dirty="0"/>
              <a:t>Product Quality Issues</a:t>
            </a:r>
          </a:p>
          <a:p>
            <a:pPr marL="285750" indent="-285750">
              <a:buFont typeface="Arial" panose="020B0604020202020204" pitchFamily="34" charset="0"/>
              <a:buChar char="•"/>
            </a:pPr>
            <a:r>
              <a:rPr lang="en-US" sz="1500" dirty="0"/>
              <a:t>Pricing questions</a:t>
            </a:r>
          </a:p>
          <a:p>
            <a:pPr marL="285750" indent="-285750">
              <a:buFont typeface="Arial" panose="020B0604020202020204" pitchFamily="34" charset="0"/>
              <a:buChar char="•"/>
            </a:pPr>
            <a:r>
              <a:rPr lang="en-US" sz="1500" dirty="0"/>
              <a:t>Need an emergency or back up menu item</a:t>
            </a:r>
          </a:p>
          <a:p>
            <a:pPr marL="285750" indent="-285750">
              <a:buFont typeface="Arial" panose="020B0604020202020204" pitchFamily="34" charset="0"/>
              <a:buChar char="•"/>
            </a:pPr>
            <a:r>
              <a:rPr lang="en-US" sz="1500" dirty="0"/>
              <a:t>To explore new items or menu ideas</a:t>
            </a:r>
          </a:p>
          <a:p>
            <a:pPr marL="285750" indent="-285750">
              <a:buFont typeface="Arial" panose="020B0604020202020204" pitchFamily="34" charset="0"/>
              <a:buChar char="•"/>
            </a:pPr>
            <a:r>
              <a:rPr lang="en-US" sz="1500" dirty="0"/>
              <a:t>Changes in product quantity needs</a:t>
            </a:r>
          </a:p>
        </p:txBody>
      </p:sp>
      <p:pic>
        <p:nvPicPr>
          <p:cNvPr id="6" name="Picture 5">
            <a:extLst>
              <a:ext uri="{FF2B5EF4-FFF2-40B4-BE49-F238E27FC236}">
                <a16:creationId xmlns:a16="http://schemas.microsoft.com/office/drawing/2014/main" id="{1389B76F-8EDE-4395-BD72-DE06C2C365A6}"/>
              </a:ext>
            </a:extLst>
          </p:cNvPr>
          <p:cNvPicPr>
            <a:picLocks noChangeAspect="1"/>
          </p:cNvPicPr>
          <p:nvPr/>
        </p:nvPicPr>
        <p:blipFill>
          <a:blip r:embed="rId3"/>
          <a:stretch>
            <a:fillRect/>
          </a:stretch>
        </p:blipFill>
        <p:spPr>
          <a:xfrm>
            <a:off x="4447113" y="123348"/>
            <a:ext cx="3212870" cy="2530059"/>
          </a:xfrm>
          <a:prstGeom prst="rect">
            <a:avLst/>
          </a:prstGeom>
        </p:spPr>
      </p:pic>
    </p:spTree>
    <p:extLst>
      <p:ext uri="{BB962C8B-B14F-4D97-AF65-F5344CB8AC3E}">
        <p14:creationId xmlns:p14="http://schemas.microsoft.com/office/powerpoint/2010/main" val="2644079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2">
            <a:extLst>
              <a:ext uri="{FF2B5EF4-FFF2-40B4-BE49-F238E27FC236}">
                <a16:creationId xmlns:a16="http://schemas.microsoft.com/office/drawing/2014/main" id="{01420BAB-A22B-41B1-AEE8-66104EB62B65}"/>
              </a:ext>
            </a:extLst>
          </p:cNvPr>
          <p:cNvSpPr txBox="1">
            <a:spLocks/>
          </p:cNvSpPr>
          <p:nvPr/>
        </p:nvSpPr>
        <p:spPr>
          <a:xfrm>
            <a:off x="775252" y="128102"/>
            <a:ext cx="10406269" cy="846872"/>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t>Service / Equipment / Software Vendors</a:t>
            </a:r>
          </a:p>
        </p:txBody>
      </p:sp>
      <p:sp>
        <p:nvSpPr>
          <p:cNvPr id="17" name="Rectangle: Rounded Corners 16">
            <a:extLst>
              <a:ext uri="{FF2B5EF4-FFF2-40B4-BE49-F238E27FC236}">
                <a16:creationId xmlns:a16="http://schemas.microsoft.com/office/drawing/2014/main" id="{F36D6E46-DA64-48B2-882A-B3BB295C0CB3}"/>
              </a:ext>
            </a:extLst>
          </p:cNvPr>
          <p:cNvSpPr/>
          <p:nvPr/>
        </p:nvSpPr>
        <p:spPr>
          <a:xfrm>
            <a:off x="301841" y="2805345"/>
            <a:ext cx="2734322" cy="342678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2649CD50-7E86-48C6-8494-67D83522C90B}"/>
              </a:ext>
            </a:extLst>
          </p:cNvPr>
          <p:cNvSpPr/>
          <p:nvPr/>
        </p:nvSpPr>
        <p:spPr>
          <a:xfrm>
            <a:off x="3251693" y="2814221"/>
            <a:ext cx="2734322" cy="342678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E6F755A4-DDE8-4C3E-A961-14D49D6E15BD}"/>
              </a:ext>
            </a:extLst>
          </p:cNvPr>
          <p:cNvSpPr/>
          <p:nvPr/>
        </p:nvSpPr>
        <p:spPr>
          <a:xfrm>
            <a:off x="6201545" y="2814221"/>
            <a:ext cx="2734322" cy="342678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656EDDFF-60B0-4490-874D-281B5628DDF0}"/>
              </a:ext>
            </a:extLst>
          </p:cNvPr>
          <p:cNvSpPr/>
          <p:nvPr/>
        </p:nvSpPr>
        <p:spPr>
          <a:xfrm>
            <a:off x="9151398" y="2805344"/>
            <a:ext cx="2734322" cy="342678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D62C28ED-C773-432B-9AE0-0DBED2D57A95}"/>
              </a:ext>
            </a:extLst>
          </p:cNvPr>
          <p:cNvSpPr txBox="1"/>
          <p:nvPr/>
        </p:nvSpPr>
        <p:spPr>
          <a:xfrm>
            <a:off x="301841" y="2856752"/>
            <a:ext cx="2645545" cy="3416320"/>
          </a:xfrm>
          <a:prstGeom prst="rect">
            <a:avLst/>
          </a:prstGeom>
          <a:noFill/>
        </p:spPr>
        <p:txBody>
          <a:bodyPr wrap="square" rtlCol="0">
            <a:spAutoFit/>
          </a:bodyPr>
          <a:lstStyle/>
          <a:p>
            <a:pPr algn="ctr"/>
            <a:r>
              <a:rPr lang="en-US" b="1" dirty="0"/>
              <a:t>Possible Job Titles:</a:t>
            </a:r>
          </a:p>
          <a:p>
            <a:pPr marL="285750" indent="-285750">
              <a:buFont typeface="Arial" panose="020B0604020202020204" pitchFamily="34" charset="0"/>
              <a:buChar char="•"/>
            </a:pPr>
            <a:r>
              <a:rPr lang="en-US" dirty="0"/>
              <a:t>K-12 Equipment Specialist</a:t>
            </a:r>
          </a:p>
          <a:p>
            <a:pPr marL="285750" indent="-285750">
              <a:buFont typeface="Arial" panose="020B0604020202020204" pitchFamily="34" charset="0"/>
              <a:buChar char="•"/>
            </a:pPr>
            <a:r>
              <a:rPr lang="en-US" dirty="0"/>
              <a:t>Nutrition Solutions Expert</a:t>
            </a:r>
          </a:p>
          <a:p>
            <a:pPr marL="285750" indent="-285750">
              <a:buFont typeface="Arial" panose="020B0604020202020204" pitchFamily="34" charset="0"/>
              <a:buChar char="•"/>
            </a:pPr>
            <a:r>
              <a:rPr lang="en-US" dirty="0"/>
              <a:t>Customer Success Manager</a:t>
            </a:r>
          </a:p>
          <a:p>
            <a:pPr marL="285750" indent="-285750">
              <a:buFont typeface="Arial" panose="020B0604020202020204" pitchFamily="34" charset="0"/>
              <a:buChar char="•"/>
            </a:pPr>
            <a:r>
              <a:rPr lang="en-US" dirty="0"/>
              <a:t>Project Manager</a:t>
            </a:r>
          </a:p>
          <a:p>
            <a:pPr marL="285750" indent="-285750">
              <a:buFont typeface="Arial" panose="020B0604020202020204" pitchFamily="34" charset="0"/>
              <a:buChar char="•"/>
            </a:pPr>
            <a:r>
              <a:rPr lang="en-US" dirty="0"/>
              <a:t>Sales and Marketing Director</a:t>
            </a:r>
          </a:p>
          <a:p>
            <a:pPr marL="285750" indent="-285750">
              <a:buFont typeface="Arial" panose="020B0604020202020204" pitchFamily="34" charset="0"/>
              <a:buChar char="•"/>
            </a:pPr>
            <a:r>
              <a:rPr lang="en-US" dirty="0"/>
              <a:t>Operations Specialist</a:t>
            </a:r>
          </a:p>
          <a:p>
            <a:endParaRPr lang="en-US" dirty="0"/>
          </a:p>
        </p:txBody>
      </p:sp>
      <p:sp>
        <p:nvSpPr>
          <p:cNvPr id="26" name="TextBox 25">
            <a:extLst>
              <a:ext uri="{FF2B5EF4-FFF2-40B4-BE49-F238E27FC236}">
                <a16:creationId xmlns:a16="http://schemas.microsoft.com/office/drawing/2014/main" id="{FB8FE5FC-3209-4BD8-8F12-822F00520DAE}"/>
              </a:ext>
            </a:extLst>
          </p:cNvPr>
          <p:cNvSpPr txBox="1"/>
          <p:nvPr/>
        </p:nvSpPr>
        <p:spPr>
          <a:xfrm>
            <a:off x="3251693" y="2843428"/>
            <a:ext cx="2645545" cy="2308324"/>
          </a:xfrm>
          <a:prstGeom prst="rect">
            <a:avLst/>
          </a:prstGeom>
          <a:noFill/>
        </p:spPr>
        <p:txBody>
          <a:bodyPr wrap="square" rtlCol="0">
            <a:spAutoFit/>
          </a:bodyPr>
          <a:lstStyle/>
          <a:p>
            <a:pPr algn="ctr"/>
            <a:r>
              <a:rPr lang="en-US" b="1" dirty="0"/>
              <a:t>Sales Structures:</a:t>
            </a:r>
          </a:p>
          <a:p>
            <a:pPr marL="285750" indent="-285750">
              <a:buFont typeface="Arial" panose="020B0604020202020204" pitchFamily="34" charset="0"/>
              <a:buChar char="•"/>
            </a:pPr>
            <a:r>
              <a:rPr lang="en-US" dirty="0"/>
              <a:t>Both Direct and Indirect </a:t>
            </a:r>
          </a:p>
          <a:p>
            <a:pPr marL="285750" indent="-285750">
              <a:buFont typeface="Arial" panose="020B0604020202020204" pitchFamily="34" charset="0"/>
              <a:buChar char="•"/>
            </a:pPr>
            <a:r>
              <a:rPr lang="en-US" dirty="0"/>
              <a:t>Highly Specialized</a:t>
            </a:r>
          </a:p>
          <a:p>
            <a:pPr marL="285750" indent="-285750">
              <a:buFont typeface="Arial" panose="020B0604020202020204" pitchFamily="34" charset="0"/>
              <a:buChar char="•"/>
            </a:pPr>
            <a:r>
              <a:rPr lang="en-US" dirty="0"/>
              <a:t>May have a local office/warehouse </a:t>
            </a:r>
          </a:p>
          <a:p>
            <a:pPr marL="285750" indent="-285750">
              <a:buFont typeface="Arial" panose="020B0604020202020204" pitchFamily="34" charset="0"/>
              <a:buChar char="•"/>
            </a:pPr>
            <a:r>
              <a:rPr lang="en-US" dirty="0"/>
              <a:t>Requires direct interaction</a:t>
            </a:r>
          </a:p>
        </p:txBody>
      </p:sp>
      <p:sp>
        <p:nvSpPr>
          <p:cNvPr id="27" name="TextBox 26">
            <a:extLst>
              <a:ext uri="{FF2B5EF4-FFF2-40B4-BE49-F238E27FC236}">
                <a16:creationId xmlns:a16="http://schemas.microsoft.com/office/drawing/2014/main" id="{06EFA359-E2EF-41B3-A496-34F59FD0590A}"/>
              </a:ext>
            </a:extLst>
          </p:cNvPr>
          <p:cNvSpPr txBox="1"/>
          <p:nvPr/>
        </p:nvSpPr>
        <p:spPr>
          <a:xfrm>
            <a:off x="6201545" y="2861386"/>
            <a:ext cx="2645545" cy="3231654"/>
          </a:xfrm>
          <a:prstGeom prst="rect">
            <a:avLst/>
          </a:prstGeom>
          <a:noFill/>
        </p:spPr>
        <p:txBody>
          <a:bodyPr wrap="square" rtlCol="0">
            <a:spAutoFit/>
          </a:bodyPr>
          <a:lstStyle/>
          <a:p>
            <a:pPr algn="ctr"/>
            <a:r>
              <a:rPr lang="en-US" b="1" dirty="0"/>
              <a:t>Responsibilities:</a:t>
            </a:r>
          </a:p>
          <a:p>
            <a:pPr marL="285750" indent="-285750">
              <a:buFont typeface="Arial" panose="020B0604020202020204" pitchFamily="34" charset="0"/>
              <a:buChar char="•"/>
            </a:pPr>
            <a:r>
              <a:rPr lang="en-US" sz="1550" dirty="0"/>
              <a:t>Provide large and small equipment needs and design services</a:t>
            </a:r>
          </a:p>
          <a:p>
            <a:pPr marL="285750" indent="-285750">
              <a:buFont typeface="Arial" panose="020B0604020202020204" pitchFamily="34" charset="0"/>
              <a:buChar char="•"/>
            </a:pPr>
            <a:r>
              <a:rPr lang="en-US" sz="1550" dirty="0"/>
              <a:t>Evaluate, install, and manage software programs</a:t>
            </a:r>
          </a:p>
          <a:p>
            <a:pPr marL="285750" indent="-285750">
              <a:buFont typeface="Arial" panose="020B0604020202020204" pitchFamily="34" charset="0"/>
              <a:buChar char="•"/>
            </a:pPr>
            <a:r>
              <a:rPr lang="en-US" sz="1550" dirty="0"/>
              <a:t>Provide nutritional support and training </a:t>
            </a:r>
          </a:p>
          <a:p>
            <a:pPr marL="285750" indent="-285750">
              <a:buFont typeface="Arial" panose="020B0604020202020204" pitchFamily="34" charset="0"/>
              <a:buChar char="•"/>
            </a:pPr>
            <a:r>
              <a:rPr lang="en-US" sz="1550" dirty="0"/>
              <a:t>Provide non-food products and services</a:t>
            </a:r>
          </a:p>
          <a:p>
            <a:pPr marL="285750" indent="-285750">
              <a:buFont typeface="Arial" panose="020B0604020202020204" pitchFamily="34" charset="0"/>
              <a:buChar char="•"/>
            </a:pPr>
            <a:r>
              <a:rPr lang="en-US" sz="1550" dirty="0"/>
              <a:t>Deliver sanitation evaluation and services</a:t>
            </a:r>
          </a:p>
        </p:txBody>
      </p:sp>
      <p:sp>
        <p:nvSpPr>
          <p:cNvPr id="28" name="TextBox 27">
            <a:extLst>
              <a:ext uri="{FF2B5EF4-FFF2-40B4-BE49-F238E27FC236}">
                <a16:creationId xmlns:a16="http://schemas.microsoft.com/office/drawing/2014/main" id="{FC936A5F-C411-4271-81B3-D3B15D725DF6}"/>
              </a:ext>
            </a:extLst>
          </p:cNvPr>
          <p:cNvSpPr txBox="1"/>
          <p:nvPr/>
        </p:nvSpPr>
        <p:spPr>
          <a:xfrm>
            <a:off x="9120775" y="2815804"/>
            <a:ext cx="2657095" cy="3139321"/>
          </a:xfrm>
          <a:prstGeom prst="rect">
            <a:avLst/>
          </a:prstGeom>
          <a:noFill/>
        </p:spPr>
        <p:txBody>
          <a:bodyPr wrap="square" rtlCol="0">
            <a:spAutoFit/>
          </a:bodyPr>
          <a:lstStyle/>
          <a:p>
            <a:pPr algn="ctr"/>
            <a:r>
              <a:rPr lang="en-US" b="1" dirty="0"/>
              <a:t>Reasons to Contact:</a:t>
            </a:r>
          </a:p>
          <a:p>
            <a:pPr marL="285750" indent="-285750">
              <a:buFont typeface="Arial" panose="020B0604020202020204" pitchFamily="34" charset="0"/>
              <a:buChar char="•"/>
            </a:pPr>
            <a:r>
              <a:rPr lang="en-US" sz="1500" dirty="0"/>
              <a:t>To evaluate specialty programs requiring technical knowledge and insights</a:t>
            </a:r>
          </a:p>
          <a:p>
            <a:pPr marL="285750" indent="-285750">
              <a:buFont typeface="Arial" panose="020B0604020202020204" pitchFamily="34" charset="0"/>
              <a:buChar char="•"/>
            </a:pPr>
            <a:r>
              <a:rPr lang="en-US" sz="1500" dirty="0"/>
              <a:t>To update your computer systems </a:t>
            </a:r>
          </a:p>
          <a:p>
            <a:pPr marL="285750" indent="-285750">
              <a:buFont typeface="Arial" panose="020B0604020202020204" pitchFamily="34" charset="0"/>
              <a:buChar char="•"/>
            </a:pPr>
            <a:r>
              <a:rPr lang="en-US" sz="1500" dirty="0"/>
              <a:t>To plan and  design  a new school kitchen or kiosk</a:t>
            </a:r>
          </a:p>
          <a:p>
            <a:pPr marL="285750" indent="-285750">
              <a:buFont typeface="Arial" panose="020B0604020202020204" pitchFamily="34" charset="0"/>
              <a:buChar char="•"/>
            </a:pPr>
            <a:r>
              <a:rPr lang="en-US" sz="1500" dirty="0"/>
              <a:t>To improve the look and environment of your CNP </a:t>
            </a:r>
          </a:p>
          <a:p>
            <a:pPr marL="285750" indent="-285750">
              <a:buFont typeface="Arial" panose="020B0604020202020204" pitchFamily="34" charset="0"/>
              <a:buChar char="•"/>
            </a:pPr>
            <a:r>
              <a:rPr lang="en-US" sz="1500" dirty="0"/>
              <a:t>To address sanitation problems</a:t>
            </a:r>
          </a:p>
        </p:txBody>
      </p:sp>
      <p:graphicFrame>
        <p:nvGraphicFramePr>
          <p:cNvPr id="4" name="TextBox 3">
            <a:extLst>
              <a:ext uri="{FF2B5EF4-FFF2-40B4-BE49-F238E27FC236}">
                <a16:creationId xmlns:a16="http://schemas.microsoft.com/office/drawing/2014/main" id="{43E3F822-3710-4AAD-D291-BD79AEB1669A}"/>
              </a:ext>
            </a:extLst>
          </p:cNvPr>
          <p:cNvGraphicFramePr/>
          <p:nvPr>
            <p:extLst>
              <p:ext uri="{D42A27DB-BD31-4B8C-83A1-F6EECF244321}">
                <p14:modId xmlns:p14="http://schemas.microsoft.com/office/powerpoint/2010/main" val="1265044415"/>
              </p:ext>
            </p:extLst>
          </p:nvPr>
        </p:nvGraphicFramePr>
        <p:xfrm>
          <a:off x="7646828" y="902522"/>
          <a:ext cx="3263444" cy="1728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Rounded Corners 14">
            <a:extLst>
              <a:ext uri="{FF2B5EF4-FFF2-40B4-BE49-F238E27FC236}">
                <a16:creationId xmlns:a16="http://schemas.microsoft.com/office/drawing/2014/main" id="{6C5F8D53-05DD-439E-A0BE-A33D00B786E7}"/>
              </a:ext>
            </a:extLst>
          </p:cNvPr>
          <p:cNvSpPr/>
          <p:nvPr/>
        </p:nvSpPr>
        <p:spPr>
          <a:xfrm>
            <a:off x="4245485" y="1017370"/>
            <a:ext cx="3068801" cy="1451159"/>
          </a:xfrm>
          <a:prstGeom prst="roundRect">
            <a:avLst/>
          </a:prstGeom>
          <a:solidFill>
            <a:schemeClr val="accent2">
              <a:lumMod val="40000"/>
              <a:lumOff val="6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AF2418F6-F611-4D99-BE30-977ABDF36133}"/>
              </a:ext>
            </a:extLst>
          </p:cNvPr>
          <p:cNvPicPr>
            <a:picLocks noChangeAspect="1"/>
          </p:cNvPicPr>
          <p:nvPr/>
        </p:nvPicPr>
        <p:blipFill>
          <a:blip r:embed="rId8"/>
          <a:stretch>
            <a:fillRect/>
          </a:stretch>
        </p:blipFill>
        <p:spPr>
          <a:xfrm>
            <a:off x="4194908" y="1360239"/>
            <a:ext cx="1191871" cy="362743"/>
          </a:xfrm>
          <a:prstGeom prst="rect">
            <a:avLst/>
          </a:prstGeom>
        </p:spPr>
      </p:pic>
      <p:pic>
        <p:nvPicPr>
          <p:cNvPr id="19" name="Picture 18">
            <a:extLst>
              <a:ext uri="{FF2B5EF4-FFF2-40B4-BE49-F238E27FC236}">
                <a16:creationId xmlns:a16="http://schemas.microsoft.com/office/drawing/2014/main" id="{F9A22B5C-9672-458E-A8B6-6AFABFBE9B21}"/>
              </a:ext>
            </a:extLst>
          </p:cNvPr>
          <p:cNvPicPr>
            <a:picLocks noChangeAspect="1"/>
          </p:cNvPicPr>
          <p:nvPr/>
        </p:nvPicPr>
        <p:blipFill>
          <a:blip r:embed="rId9"/>
          <a:stretch>
            <a:fillRect/>
          </a:stretch>
        </p:blipFill>
        <p:spPr>
          <a:xfrm>
            <a:off x="4402508" y="1765201"/>
            <a:ext cx="1249983" cy="377772"/>
          </a:xfrm>
          <a:prstGeom prst="rect">
            <a:avLst/>
          </a:prstGeom>
        </p:spPr>
      </p:pic>
      <p:pic>
        <p:nvPicPr>
          <p:cNvPr id="20" name="Picture 19">
            <a:extLst>
              <a:ext uri="{FF2B5EF4-FFF2-40B4-BE49-F238E27FC236}">
                <a16:creationId xmlns:a16="http://schemas.microsoft.com/office/drawing/2014/main" id="{FC9EB73B-BBF4-4BE2-9B05-C926E71484D2}"/>
              </a:ext>
            </a:extLst>
          </p:cNvPr>
          <p:cNvPicPr>
            <a:picLocks noChangeAspect="1"/>
          </p:cNvPicPr>
          <p:nvPr/>
        </p:nvPicPr>
        <p:blipFill>
          <a:blip r:embed="rId10"/>
          <a:stretch>
            <a:fillRect/>
          </a:stretch>
        </p:blipFill>
        <p:spPr>
          <a:xfrm>
            <a:off x="5886464" y="1380619"/>
            <a:ext cx="1097861" cy="990001"/>
          </a:xfrm>
          <a:prstGeom prst="rect">
            <a:avLst/>
          </a:prstGeom>
        </p:spPr>
      </p:pic>
      <p:pic>
        <p:nvPicPr>
          <p:cNvPr id="29" name="Picture 28">
            <a:extLst>
              <a:ext uri="{FF2B5EF4-FFF2-40B4-BE49-F238E27FC236}">
                <a16:creationId xmlns:a16="http://schemas.microsoft.com/office/drawing/2014/main" id="{73F72CA9-FA45-43DA-8807-04341B91D473}"/>
              </a:ext>
            </a:extLst>
          </p:cNvPr>
          <p:cNvPicPr>
            <a:picLocks noChangeAspect="1"/>
          </p:cNvPicPr>
          <p:nvPr/>
        </p:nvPicPr>
        <p:blipFill>
          <a:blip r:embed="rId11"/>
          <a:stretch>
            <a:fillRect/>
          </a:stretch>
        </p:blipFill>
        <p:spPr>
          <a:xfrm>
            <a:off x="4389465" y="2083186"/>
            <a:ext cx="940875" cy="328631"/>
          </a:xfrm>
          <a:prstGeom prst="rect">
            <a:avLst/>
          </a:prstGeom>
        </p:spPr>
      </p:pic>
      <p:sp>
        <p:nvSpPr>
          <p:cNvPr id="30" name="TextBox 29">
            <a:extLst>
              <a:ext uri="{FF2B5EF4-FFF2-40B4-BE49-F238E27FC236}">
                <a16:creationId xmlns:a16="http://schemas.microsoft.com/office/drawing/2014/main" id="{593BB0A8-9F21-40D2-9407-2CAACD889FC8}"/>
              </a:ext>
            </a:extLst>
          </p:cNvPr>
          <p:cNvSpPr txBox="1"/>
          <p:nvPr/>
        </p:nvSpPr>
        <p:spPr>
          <a:xfrm>
            <a:off x="4151209" y="1038496"/>
            <a:ext cx="3257351" cy="338554"/>
          </a:xfrm>
          <a:prstGeom prst="rect">
            <a:avLst/>
          </a:prstGeom>
          <a:noFill/>
        </p:spPr>
        <p:txBody>
          <a:bodyPr wrap="square" rtlCol="0">
            <a:spAutoFit/>
          </a:bodyPr>
          <a:lstStyle/>
          <a:p>
            <a:pPr algn="ctr"/>
            <a:r>
              <a:rPr lang="en-US" sz="1600" b="1" dirty="0"/>
              <a:t>SERVICE/EQUIPMENT/SOFTWARE</a:t>
            </a:r>
          </a:p>
        </p:txBody>
      </p:sp>
    </p:spTree>
    <p:extLst>
      <p:ext uri="{BB962C8B-B14F-4D97-AF65-F5344CB8AC3E}">
        <p14:creationId xmlns:p14="http://schemas.microsoft.com/office/powerpoint/2010/main" val="732329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2">
            <a:extLst>
              <a:ext uri="{FF2B5EF4-FFF2-40B4-BE49-F238E27FC236}">
                <a16:creationId xmlns:a16="http://schemas.microsoft.com/office/drawing/2014/main" id="{C5AC6C5F-C6FB-44EE-88CC-0A634F682F6F}"/>
              </a:ext>
            </a:extLst>
          </p:cNvPr>
          <p:cNvSpPr txBox="1">
            <a:spLocks/>
          </p:cNvSpPr>
          <p:nvPr/>
        </p:nvSpPr>
        <p:spPr>
          <a:xfrm>
            <a:off x="533591" y="-191225"/>
            <a:ext cx="5977937" cy="1666501"/>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spcAft>
                <a:spcPts val="600"/>
              </a:spcAft>
            </a:pPr>
            <a:r>
              <a:rPr lang="en-US" sz="4000" kern="1200" spc="-50" baseline="0" dirty="0">
                <a:solidFill>
                  <a:srgbClr val="FFFFFF"/>
                </a:solidFill>
                <a:latin typeface="+mj-lt"/>
                <a:ea typeface="+mj-ea"/>
                <a:cs typeface="+mj-cs"/>
              </a:rPr>
              <a:t>Who should I call ? </a:t>
            </a:r>
          </a:p>
        </p:txBody>
      </p:sp>
      <p:sp>
        <p:nvSpPr>
          <p:cNvPr id="2" name="Title 1">
            <a:extLst>
              <a:ext uri="{FF2B5EF4-FFF2-40B4-BE49-F238E27FC236}">
                <a16:creationId xmlns:a16="http://schemas.microsoft.com/office/drawing/2014/main" id="{505EFB3C-105A-417A-A634-084150404ABC}"/>
              </a:ext>
            </a:extLst>
          </p:cNvPr>
          <p:cNvSpPr>
            <a:spLocks noGrp="1"/>
          </p:cNvSpPr>
          <p:nvPr>
            <p:ph type="title" idx="4294967295"/>
          </p:nvPr>
        </p:nvSpPr>
        <p:spPr>
          <a:xfrm>
            <a:off x="195470" y="270619"/>
            <a:ext cx="5012635" cy="742812"/>
          </a:xfrm>
        </p:spPr>
        <p:txBody>
          <a:bodyPr/>
          <a:lstStyle/>
          <a:p>
            <a:r>
              <a:rPr lang="en-US" dirty="0"/>
              <a:t>Who should I call?</a:t>
            </a:r>
          </a:p>
        </p:txBody>
      </p:sp>
      <p:graphicFrame>
        <p:nvGraphicFramePr>
          <p:cNvPr id="13" name="TextBox 3">
            <a:extLst>
              <a:ext uri="{FF2B5EF4-FFF2-40B4-BE49-F238E27FC236}">
                <a16:creationId xmlns:a16="http://schemas.microsoft.com/office/drawing/2014/main" id="{1D9E4571-B836-9C1F-7007-9EE0C3140D34}"/>
              </a:ext>
            </a:extLst>
          </p:cNvPr>
          <p:cNvGraphicFramePr/>
          <p:nvPr>
            <p:extLst>
              <p:ext uri="{D42A27DB-BD31-4B8C-83A1-F6EECF244321}">
                <p14:modId xmlns:p14="http://schemas.microsoft.com/office/powerpoint/2010/main" val="1073998300"/>
              </p:ext>
            </p:extLst>
          </p:nvPr>
        </p:nvGraphicFramePr>
        <p:xfrm>
          <a:off x="70414" y="1475275"/>
          <a:ext cx="7612533" cy="46869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Rounded Corners 13">
            <a:extLst>
              <a:ext uri="{FF2B5EF4-FFF2-40B4-BE49-F238E27FC236}">
                <a16:creationId xmlns:a16="http://schemas.microsoft.com/office/drawing/2014/main" id="{79F767B5-4D5D-4BF6-B44A-7A6A8BE37C8C}"/>
              </a:ext>
            </a:extLst>
          </p:cNvPr>
          <p:cNvSpPr/>
          <p:nvPr/>
        </p:nvSpPr>
        <p:spPr>
          <a:xfrm>
            <a:off x="7863917" y="132369"/>
            <a:ext cx="3794492" cy="114978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5D6DE354-0BAA-4060-810E-936BE60D5A1C}"/>
              </a:ext>
            </a:extLst>
          </p:cNvPr>
          <p:cNvSpPr txBox="1"/>
          <p:nvPr/>
        </p:nvSpPr>
        <p:spPr>
          <a:xfrm>
            <a:off x="8386446" y="476426"/>
            <a:ext cx="2837237" cy="461665"/>
          </a:xfrm>
          <a:prstGeom prst="rect">
            <a:avLst/>
          </a:prstGeom>
          <a:noFill/>
        </p:spPr>
        <p:txBody>
          <a:bodyPr wrap="square" rtlCol="0">
            <a:spAutoFit/>
          </a:bodyPr>
          <a:lstStyle/>
          <a:p>
            <a:pPr algn="ctr"/>
            <a:r>
              <a:rPr lang="en-US" sz="2400" b="1" dirty="0"/>
              <a:t>MANUFACTURER</a:t>
            </a:r>
          </a:p>
        </p:txBody>
      </p:sp>
      <p:sp>
        <p:nvSpPr>
          <p:cNvPr id="25" name="Rectangle: Rounded Corners 24">
            <a:extLst>
              <a:ext uri="{FF2B5EF4-FFF2-40B4-BE49-F238E27FC236}">
                <a16:creationId xmlns:a16="http://schemas.microsoft.com/office/drawing/2014/main" id="{A700A92A-1238-48BB-B069-7AC1F76309ED}"/>
              </a:ext>
            </a:extLst>
          </p:cNvPr>
          <p:cNvSpPr/>
          <p:nvPr/>
        </p:nvSpPr>
        <p:spPr>
          <a:xfrm>
            <a:off x="7891669" y="1622875"/>
            <a:ext cx="3794492" cy="114978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40EDA6EF-C09C-47EF-B7F8-7843D0455142}"/>
              </a:ext>
            </a:extLst>
          </p:cNvPr>
          <p:cNvSpPr txBox="1"/>
          <p:nvPr/>
        </p:nvSpPr>
        <p:spPr>
          <a:xfrm>
            <a:off x="8960239" y="1859969"/>
            <a:ext cx="1630017" cy="461665"/>
          </a:xfrm>
          <a:prstGeom prst="rect">
            <a:avLst/>
          </a:prstGeom>
          <a:noFill/>
        </p:spPr>
        <p:txBody>
          <a:bodyPr wrap="square" rtlCol="0">
            <a:spAutoFit/>
          </a:bodyPr>
          <a:lstStyle/>
          <a:p>
            <a:pPr algn="ctr"/>
            <a:r>
              <a:rPr lang="en-US" sz="2400" b="1" dirty="0"/>
              <a:t>BROKER </a:t>
            </a:r>
          </a:p>
        </p:txBody>
      </p:sp>
      <p:sp>
        <p:nvSpPr>
          <p:cNvPr id="37" name="Rectangle: Rounded Corners 36">
            <a:extLst>
              <a:ext uri="{FF2B5EF4-FFF2-40B4-BE49-F238E27FC236}">
                <a16:creationId xmlns:a16="http://schemas.microsoft.com/office/drawing/2014/main" id="{EC1E8903-76D2-4A33-94FD-B3F16B625D0A}"/>
              </a:ext>
            </a:extLst>
          </p:cNvPr>
          <p:cNvSpPr/>
          <p:nvPr/>
        </p:nvSpPr>
        <p:spPr>
          <a:xfrm>
            <a:off x="7891670" y="3221587"/>
            <a:ext cx="3876675" cy="120032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B877CF7-24F9-49B7-8713-9CA81F95A0FB}"/>
              </a:ext>
            </a:extLst>
          </p:cNvPr>
          <p:cNvSpPr txBox="1"/>
          <p:nvPr/>
        </p:nvSpPr>
        <p:spPr>
          <a:xfrm>
            <a:off x="8870784" y="3587935"/>
            <a:ext cx="2107096" cy="461665"/>
          </a:xfrm>
          <a:prstGeom prst="rect">
            <a:avLst/>
          </a:prstGeom>
          <a:noFill/>
        </p:spPr>
        <p:txBody>
          <a:bodyPr wrap="square" rtlCol="0">
            <a:spAutoFit/>
          </a:bodyPr>
          <a:lstStyle/>
          <a:p>
            <a:pPr algn="ctr"/>
            <a:r>
              <a:rPr lang="en-US" sz="2400" b="1" dirty="0"/>
              <a:t>DISTRIBUTOR</a:t>
            </a:r>
          </a:p>
        </p:txBody>
      </p:sp>
      <p:sp>
        <p:nvSpPr>
          <p:cNvPr id="39" name="Rectangle: Rounded Corners 38">
            <a:extLst>
              <a:ext uri="{FF2B5EF4-FFF2-40B4-BE49-F238E27FC236}">
                <a16:creationId xmlns:a16="http://schemas.microsoft.com/office/drawing/2014/main" id="{EEA55368-68A7-4B29-A3EF-6999D7068777}"/>
              </a:ext>
            </a:extLst>
          </p:cNvPr>
          <p:cNvSpPr/>
          <p:nvPr/>
        </p:nvSpPr>
        <p:spPr>
          <a:xfrm>
            <a:off x="7891669" y="4711102"/>
            <a:ext cx="3876675" cy="1222559"/>
          </a:xfrm>
          <a:prstGeom prst="roundRect">
            <a:avLst/>
          </a:prstGeom>
          <a:solidFill>
            <a:schemeClr val="accent2">
              <a:lumMod val="40000"/>
              <a:lumOff val="6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8BD094F-5A11-485A-AD24-4699A6DDC6BC}"/>
              </a:ext>
            </a:extLst>
          </p:cNvPr>
          <p:cNvSpPr txBox="1"/>
          <p:nvPr/>
        </p:nvSpPr>
        <p:spPr>
          <a:xfrm>
            <a:off x="8080321" y="4870848"/>
            <a:ext cx="3688023" cy="830997"/>
          </a:xfrm>
          <a:prstGeom prst="rect">
            <a:avLst/>
          </a:prstGeom>
          <a:noFill/>
        </p:spPr>
        <p:txBody>
          <a:bodyPr wrap="square" rtlCol="0">
            <a:spAutoFit/>
          </a:bodyPr>
          <a:lstStyle/>
          <a:p>
            <a:pPr algn="ctr"/>
            <a:r>
              <a:rPr lang="en-US" sz="2400" b="1" dirty="0"/>
              <a:t>SERVICE EQUIPMENT/SOFTWARE</a:t>
            </a:r>
          </a:p>
        </p:txBody>
      </p:sp>
    </p:spTree>
    <p:extLst>
      <p:ext uri="{BB962C8B-B14F-4D97-AF65-F5344CB8AC3E}">
        <p14:creationId xmlns:p14="http://schemas.microsoft.com/office/powerpoint/2010/main" val="207014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graphicEl>
                                              <a:dgm id="{813AFBBB-268F-4FAB-A6C4-0289C1BFC97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graphicEl>
                                              <a:dgm id="{4C825DE3-02A9-458F-93BC-673D7CCB915C}"/>
                                            </p:graphic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1" nodeType="clickEffect">
                                  <p:stCondLst>
                                    <p:cond delay="0"/>
                                  </p:stCondLst>
                                  <p:childTnLst>
                                    <p:set>
                                      <p:cBhvr>
                                        <p:cTn id="25"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1"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graphicEl>
                                              <a:dgm id="{8973F118-032D-4AED-B10A-F7916AC42684}"/>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graphicEl>
                                              <a:dgm id="{7CA467DD-D3E0-4267-B19C-20DE29396411}"/>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2"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
                                            <p:graphicEl>
                                              <a:dgm id="{4EEA367A-9CF2-4206-9E6D-22D0E017A896}"/>
                                            </p:graphic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1" nodeType="clickEffect">
                                  <p:stCondLst>
                                    <p:cond delay="0"/>
                                  </p:stCondLst>
                                  <p:childTnLst>
                                    <p:set>
                                      <p:cBhvr>
                                        <p:cTn id="56" dur="1" fill="hold">
                                          <p:stCondLst>
                                            <p:cond delay="0"/>
                                          </p:stCondLst>
                                        </p:cTn>
                                        <p:tgtEl>
                                          <p:spTgt spid="39"/>
                                        </p:tgtEl>
                                        <p:attrNameLst>
                                          <p:attrName>style.visibility</p:attrName>
                                        </p:attrNameLst>
                                      </p:cBhvr>
                                      <p:to>
                                        <p:strVal val="visible"/>
                                      </p:to>
                                    </p:set>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3">
                                            <p:graphicEl>
                                              <a:dgm id="{05476D1F-EDF6-49F8-878C-D56E35366564}"/>
                                            </p:graphic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3" nodeType="clickEffect">
                                  <p:stCondLst>
                                    <p:cond delay="0"/>
                                  </p:stCondLst>
                                  <p:childTnLst>
                                    <p:set>
                                      <p:cBhvr>
                                        <p:cTn id="64"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3">
                                            <p:graphicEl>
                                              <a:dgm id="{4BDFF096-B8A0-4E57-AB29-76BE3B93E90A}"/>
                                            </p:graphic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2" nodeType="clickEffect">
                                  <p:stCondLst>
                                    <p:cond delay="0"/>
                                  </p:stCondLst>
                                  <p:childTnLst>
                                    <p:set>
                                      <p:cBhvr>
                                        <p:cTn id="72"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3">
                                            <p:graphicEl>
                                              <a:dgm id="{A7BDCF35-E2FB-4A3C-9215-79149F7A11F0}"/>
                                            </p:graphic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1" nodeType="clickEffect">
                                  <p:stCondLst>
                                    <p:cond delay="0"/>
                                  </p:stCondLst>
                                  <p:childTnLst>
                                    <p:set>
                                      <p:cBhvr>
                                        <p:cTn id="80" dur="1" fill="hold">
                                          <p:stCondLst>
                                            <p:cond delay="0"/>
                                          </p:stCondLst>
                                        </p:cTn>
                                        <p:tgtEl>
                                          <p:spTgt spid="37"/>
                                        </p:tgtEl>
                                        <p:attrNameLst>
                                          <p:attrName>style.visibility</p:attrName>
                                        </p:attrNameLst>
                                      </p:cBhvr>
                                      <p:to>
                                        <p:strVal val="visible"/>
                                      </p:to>
                                    </p:set>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3">
                                            <p:graphicEl>
                                              <a:dgm id="{4ABDD6AC-7EBA-4A6F-BCC5-8C0EA4359658}"/>
                                            </p:graphic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9"/>
                                        </p:tgtEl>
                                        <p:attrNameLst>
                                          <p:attrName>style.visibility</p:attrName>
                                        </p:attrNameLst>
                                      </p:cBhvr>
                                      <p:to>
                                        <p:strVal val="visible"/>
                                      </p:to>
                                    </p:set>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Dgm bld="one"/>
        </p:bldSub>
      </p:bldGraphic>
      <p:bldP spid="14" grpId="0" animBg="1"/>
      <p:bldP spid="14" grpId="1" animBg="1"/>
      <p:bldP spid="14" grpId="2" animBg="1"/>
      <p:bldP spid="25" grpId="0" animBg="1"/>
      <p:bldP spid="25" grpId="1" animBg="1"/>
      <p:bldP spid="25" grpId="2" animBg="1"/>
      <p:bldP spid="25" grpId="3" animBg="1"/>
      <p:bldP spid="37" grpId="0" animBg="1"/>
      <p:bldP spid="37" grpId="1" animBg="1"/>
      <p:bldP spid="39" grpId="0" animBg="1"/>
      <p:bldP spid="39" grpId="1" animBg="1"/>
    </p:bldLst>
  </p:timing>
</p:sld>
</file>

<file path=ppt/theme/theme1.xml><?xml version="1.0" encoding="utf-8"?>
<a:theme xmlns:a="http://schemas.openxmlformats.org/drawingml/2006/main" name="Retrospect">
  <a:themeElements>
    <a:clrScheme name="Custom 3">
      <a:dk1>
        <a:srgbClr val="000000"/>
      </a:dk1>
      <a:lt1>
        <a:srgbClr val="FFFFFF"/>
      </a:lt1>
      <a:dk2>
        <a:srgbClr val="FF0000"/>
      </a:dk2>
      <a:lt2>
        <a:srgbClr val="00B050"/>
      </a:lt2>
      <a:accent1>
        <a:srgbClr val="FFFF00"/>
      </a:accent1>
      <a:accent2>
        <a:srgbClr val="0070C0"/>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E81EFA0345274A8660E9A974F9F660" ma:contentTypeVersion="13" ma:contentTypeDescription="Create a new document." ma:contentTypeScope="" ma:versionID="e80c4ac4dbb18785fd7bca35fef5eae6">
  <xsd:schema xmlns:xsd="http://www.w3.org/2001/XMLSchema" xmlns:xs="http://www.w3.org/2001/XMLSchema" xmlns:p="http://schemas.microsoft.com/office/2006/metadata/properties" xmlns:ns2="5282e056-2d41-496b-98a0-97a3168712d5" xmlns:ns3="307cf654-7c17-4c11-a04e-a5ef1ccdd290" targetNamespace="http://schemas.microsoft.com/office/2006/metadata/properties" ma:root="true" ma:fieldsID="a411b042ee688a4598158bc2270cc4f2" ns2:_="" ns3:_="">
    <xsd:import namespace="5282e056-2d41-496b-98a0-97a3168712d5"/>
    <xsd:import namespace="307cf654-7c17-4c11-a04e-a5ef1ccdd29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82e056-2d41-496b-98a0-97a3168712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acfaaec-c0b5-444f-b194-f67401ef153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07cf654-7c17-4c11-a04e-a5ef1ccdd29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98427860-b12b-452c-a72f-f793cc240c44}" ma:internalName="TaxCatchAll" ma:showField="CatchAllData" ma:web="307cf654-7c17-4c11-a04e-a5ef1ccdd2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07cf654-7c17-4c11-a04e-a5ef1ccdd290" xsi:nil="true"/>
    <lcf76f155ced4ddcb4097134ff3c332f xmlns="5282e056-2d41-496b-98a0-97a3168712d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CB1189C-D999-4786-BC21-B988B5952AD9}">
  <ds:schemaRefs>
    <ds:schemaRef ds:uri="307cf654-7c17-4c11-a04e-a5ef1ccdd290"/>
    <ds:schemaRef ds:uri="5282e056-2d41-496b-98a0-97a3168712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8747CA1-8ACB-4CAC-81C4-79E3E4F52812}">
  <ds:schemaRefs>
    <ds:schemaRef ds:uri="http://schemas.microsoft.com/sharepoint/v3/contenttype/forms"/>
  </ds:schemaRefs>
</ds:datastoreItem>
</file>

<file path=customXml/itemProps3.xml><?xml version="1.0" encoding="utf-8"?>
<ds:datastoreItem xmlns:ds="http://schemas.openxmlformats.org/officeDocument/2006/customXml" ds:itemID="{FB9476CD-DDA8-42A1-9E5F-3EDC2677E450}">
  <ds:schemaRefs>
    <ds:schemaRef ds:uri="http://schemas.microsoft.com/office/infopath/2007/PartnerControls"/>
    <ds:schemaRef ds:uri="5282e056-2d41-496b-98a0-97a3168712d5"/>
    <ds:schemaRef ds:uri="307cf654-7c17-4c11-a04e-a5ef1ccdd290"/>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s>
</ds:datastoreItem>
</file>

<file path=docMetadata/LabelInfo.xml><?xml version="1.0" encoding="utf-8"?>
<clbl:labelList xmlns:clbl="http://schemas.microsoft.com/office/2020/mipLabelMetadata">
  <clbl:label id="{b1519f0f-2dbf-4e21-bf34-a686ce97588a}" enabled="0" method="" siteId="{b1519f0f-2dbf-4e21-bf34-a686ce97588a}" removed="1"/>
</clbl:labelList>
</file>

<file path=docProps/app.xml><?xml version="1.0" encoding="utf-8"?>
<Properties xmlns="http://schemas.openxmlformats.org/officeDocument/2006/extended-properties" xmlns:vt="http://schemas.openxmlformats.org/officeDocument/2006/docPropsVTypes">
  <Template>Retrospect</Template>
  <TotalTime>597</TotalTime>
  <Words>1363</Words>
  <Application>Microsoft Office PowerPoint</Application>
  <PresentationFormat>Widescreen</PresentationFormat>
  <Paragraphs>229</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Retrospect</vt:lpstr>
      <vt:lpstr>“Vendors, Manufacturers, Distributors, Brokers…who’s who in SNS                   Food &amp; Equipment</vt:lpstr>
      <vt:lpstr>“Who is My Vendor?”  Often, the term “vendor” is used generically and does not always define the types of sales representatives that serve K-12 Child Nutrition Programs.  Our goal today is to help you better understand the roles and responsibilities of the various industry representatives who call on you.     We will describe 4 types of vendors in K-12 Child Nutrition Programs and how each is uniquely related yet functions autonomously to create the supply chain and who to contact when there is a kink in that chain!   </vt:lpstr>
      <vt:lpstr>Benefits of Collaborative Vendor Partnerships</vt:lpstr>
      <vt:lpstr>PowerPoint Presentation</vt:lpstr>
      <vt:lpstr>PowerPoint Presentation</vt:lpstr>
      <vt:lpstr>PowerPoint Presentation</vt:lpstr>
      <vt:lpstr>PowerPoint Presentation</vt:lpstr>
      <vt:lpstr>PowerPoint Presentation</vt:lpstr>
      <vt:lpstr>Who should I call?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Martina Brawer</dc:creator>
  <cp:lastModifiedBy>Janet Chernoff</cp:lastModifiedBy>
  <cp:revision>3</cp:revision>
  <dcterms:created xsi:type="dcterms:W3CDTF">2022-09-01T11:46:41Z</dcterms:created>
  <dcterms:modified xsi:type="dcterms:W3CDTF">2022-10-06T20:45:30Z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0x01010068E81EFA0345274A8660E9A974F9F660</vt:lpwstr>
  </property>
  <property fmtid="{D5CDD505-2E9C-101B-9397-08002B2CF9AE}" pid="3" name="MediaServiceImageTags">
    <vt:lpwstr/>
  </property>
</Properties>
</file>