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4"/>
  </p:notesMasterIdLst>
  <p:handoutMasterIdLst>
    <p:handoutMasterId r:id="rId35"/>
  </p:handoutMasterIdLst>
  <p:sldIdLst>
    <p:sldId id="256" r:id="rId2"/>
    <p:sldId id="344" r:id="rId3"/>
    <p:sldId id="345" r:id="rId4"/>
    <p:sldId id="347" r:id="rId5"/>
    <p:sldId id="399" r:id="rId6"/>
    <p:sldId id="346" r:id="rId7"/>
    <p:sldId id="349" r:id="rId8"/>
    <p:sldId id="350" r:id="rId9"/>
    <p:sldId id="351" r:id="rId10"/>
    <p:sldId id="377" r:id="rId11"/>
    <p:sldId id="379" r:id="rId12"/>
    <p:sldId id="380" r:id="rId13"/>
    <p:sldId id="358" r:id="rId14"/>
    <p:sldId id="366" r:id="rId15"/>
    <p:sldId id="360" r:id="rId16"/>
    <p:sldId id="372" r:id="rId17"/>
    <p:sldId id="353" r:id="rId18"/>
    <p:sldId id="364" r:id="rId19"/>
    <p:sldId id="357" r:id="rId20"/>
    <p:sldId id="390" r:id="rId21"/>
    <p:sldId id="385" r:id="rId22"/>
    <p:sldId id="388" r:id="rId23"/>
    <p:sldId id="387" r:id="rId24"/>
    <p:sldId id="389" r:id="rId25"/>
    <p:sldId id="391" r:id="rId26"/>
    <p:sldId id="392" r:id="rId27"/>
    <p:sldId id="393" r:id="rId28"/>
    <p:sldId id="394" r:id="rId29"/>
    <p:sldId id="395" r:id="rId30"/>
    <p:sldId id="396" r:id="rId31"/>
    <p:sldId id="397" r:id="rId32"/>
    <p:sldId id="267" r:id="rId33"/>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312" userDrawn="1">
          <p15:clr>
            <a:srgbClr val="A4A3A4"/>
          </p15:clr>
        </p15:guide>
        <p15:guide id="2" pos="6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BF37"/>
    <a:srgbClr val="A50021"/>
    <a:srgbClr val="009999"/>
    <a:srgbClr val="660066"/>
    <a:srgbClr val="6A2C91"/>
    <a:srgbClr val="EA421F"/>
    <a:srgbClr val="004531"/>
    <a:srgbClr val="1CB12C"/>
    <a:srgbClr val="B19B54"/>
    <a:srgbClr val="B1AC5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44" autoAdjust="0"/>
    <p:restoredTop sz="91139" autoAdjust="0"/>
  </p:normalViewPr>
  <p:slideViewPr>
    <p:cSldViewPr>
      <p:cViewPr varScale="1">
        <p:scale>
          <a:sx n="72" d="100"/>
          <a:sy n="72" d="100"/>
        </p:scale>
        <p:origin x="432" y="66"/>
      </p:cViewPr>
      <p:guideLst>
        <p:guide orient="horz" pos="3312"/>
        <p:guide pos="659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9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All Ages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White </c:v>
                </c:pt>
                <c:pt idx="1">
                  <c:v>Black </c:v>
                </c:pt>
                <c:pt idx="2">
                  <c:v>Other Races</c:v>
                </c:pt>
                <c:pt idx="3">
                  <c:v>Hispanic</c:v>
                </c:pt>
              </c:strCache>
            </c:strRef>
          </c:cat>
          <c:val>
            <c:numRef>
              <c:f>Sheet1!$B$2:$B$5</c:f>
              <c:numCache>
                <c:formatCode>0.0%</c:formatCode>
                <c:ptCount val="4"/>
                <c:pt idx="0">
                  <c:v>0.55200000000000005</c:v>
                </c:pt>
                <c:pt idx="1">
                  <c:v>0.16200000000000001</c:v>
                </c:pt>
                <c:pt idx="2">
                  <c:v>3.2000000000000001E-2</c:v>
                </c:pt>
                <c:pt idx="3">
                  <c:v>0.254</c:v>
                </c:pt>
              </c:numCache>
            </c:numRef>
          </c:val>
          <c:extLst>
            <c:ext xmlns:c16="http://schemas.microsoft.com/office/drawing/2014/chart" uri="{C3380CC4-5D6E-409C-BE32-E72D297353CC}">
              <c16:uniqueId val="{00000000-682A-4BE1-9AA1-8769B6AA5C6A}"/>
            </c:ext>
          </c:extLst>
        </c:ser>
        <c:ser>
          <c:idx val="1"/>
          <c:order val="1"/>
          <c:tx>
            <c:strRef>
              <c:f>Sheet1!$C$1</c:f>
              <c:strCache>
                <c:ptCount val="1"/>
                <c:pt idx="0">
                  <c:v>Under Age 18</c:v>
                </c:pt>
              </c:strCache>
            </c:strRef>
          </c:tx>
          <c:invertIfNegative val="0"/>
          <c:dLbls>
            <c:spPr>
              <a:noFill/>
              <a:ln>
                <a:noFill/>
              </a:ln>
              <a:effectLst/>
            </c:spPr>
            <c:txPr>
              <a:bodyPr/>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White </c:v>
                </c:pt>
                <c:pt idx="1">
                  <c:v>Black </c:v>
                </c:pt>
                <c:pt idx="2">
                  <c:v>Other Races</c:v>
                </c:pt>
                <c:pt idx="3">
                  <c:v>Hispanic</c:v>
                </c:pt>
              </c:strCache>
            </c:strRef>
          </c:cat>
          <c:val>
            <c:numRef>
              <c:f>Sheet1!$C$2:$C$5</c:f>
              <c:numCache>
                <c:formatCode>0.0%</c:formatCode>
                <c:ptCount val="4"/>
                <c:pt idx="0">
                  <c:v>0.436</c:v>
                </c:pt>
                <c:pt idx="1">
                  <c:v>0.217</c:v>
                </c:pt>
                <c:pt idx="2">
                  <c:v>3.5999999999999997E-2</c:v>
                </c:pt>
                <c:pt idx="3">
                  <c:v>0.311</c:v>
                </c:pt>
              </c:numCache>
            </c:numRef>
          </c:val>
          <c:extLst>
            <c:ext xmlns:c16="http://schemas.microsoft.com/office/drawing/2014/chart" uri="{C3380CC4-5D6E-409C-BE32-E72D297353CC}">
              <c16:uniqueId val="{00000001-682A-4BE1-9AA1-8769B6AA5C6A}"/>
            </c:ext>
          </c:extLst>
        </c:ser>
        <c:dLbls>
          <c:dLblPos val="outEnd"/>
          <c:showLegendKey val="0"/>
          <c:showVal val="1"/>
          <c:showCatName val="0"/>
          <c:showSerName val="0"/>
          <c:showPercent val="0"/>
          <c:showBubbleSize val="0"/>
        </c:dLbls>
        <c:gapWidth val="80"/>
        <c:axId val="2115776568"/>
        <c:axId val="2115780024"/>
      </c:barChart>
      <c:catAx>
        <c:axId val="2115776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5780024"/>
        <c:crosses val="autoZero"/>
        <c:auto val="1"/>
        <c:lblAlgn val="ctr"/>
        <c:lblOffset val="100"/>
        <c:noMultiLvlLbl val="0"/>
      </c:catAx>
      <c:valAx>
        <c:axId val="2115780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5776568"/>
        <c:crosses val="autoZero"/>
        <c:crossBetween val="between"/>
      </c:valAx>
    </c:plotArea>
    <c:legend>
      <c:legendPos val="b"/>
      <c:layout>
        <c:manualLayout>
          <c:xMode val="edge"/>
          <c:yMode val="edge"/>
          <c:x val="0.37294114097806702"/>
          <c:y val="0.92210994459025897"/>
          <c:w val="0.32603704709325099"/>
          <c:h val="5.93715368912218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Florida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ages</c:v>
                </c:pt>
                <c:pt idx="1">
                  <c:v>&lt;18</c:v>
                </c:pt>
              </c:strCache>
            </c:strRef>
          </c:cat>
          <c:val>
            <c:numRef>
              <c:f>Sheet1!$B$2:$B$3</c:f>
              <c:numCache>
                <c:formatCode>0.0%</c:formatCode>
                <c:ptCount val="2"/>
                <c:pt idx="0">
                  <c:v>0.155</c:v>
                </c:pt>
                <c:pt idx="1">
                  <c:v>0.223</c:v>
                </c:pt>
              </c:numCache>
            </c:numRef>
          </c:val>
          <c:extLst>
            <c:ext xmlns:c16="http://schemas.microsoft.com/office/drawing/2014/chart" uri="{C3380CC4-5D6E-409C-BE32-E72D297353CC}">
              <c16:uniqueId val="{00000000-0650-4CBE-8FBF-7F24C8C0A448}"/>
            </c:ext>
          </c:extLst>
        </c:ser>
        <c:dLbls>
          <c:showLegendKey val="0"/>
          <c:showVal val="0"/>
          <c:showCatName val="0"/>
          <c:showSerName val="0"/>
          <c:showPercent val="0"/>
          <c:showBubbleSize val="0"/>
        </c:dLbls>
        <c:gapWidth val="80"/>
        <c:overlap val="-27"/>
        <c:axId val="2126076504"/>
        <c:axId val="2126079912"/>
      </c:barChart>
      <c:catAx>
        <c:axId val="212607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6079912"/>
        <c:crosses val="autoZero"/>
        <c:auto val="1"/>
        <c:lblAlgn val="ctr"/>
        <c:lblOffset val="100"/>
        <c:noMultiLvlLbl val="0"/>
      </c:catAx>
      <c:valAx>
        <c:axId val="21260799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6076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Florida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All Children</c:v>
                </c:pt>
                <c:pt idx="1">
                  <c:v>White </c:v>
                </c:pt>
                <c:pt idx="2">
                  <c:v>Black </c:v>
                </c:pt>
                <c:pt idx="3">
                  <c:v>Other </c:v>
                </c:pt>
                <c:pt idx="4">
                  <c:v>Hispanic           (of any race)</c:v>
                </c:pt>
              </c:strCache>
            </c:strRef>
          </c:cat>
          <c:val>
            <c:numRef>
              <c:f>Sheet1!$B$2:$B$6</c:f>
              <c:numCache>
                <c:formatCode>0%</c:formatCode>
                <c:ptCount val="5"/>
                <c:pt idx="0">
                  <c:v>0.112</c:v>
                </c:pt>
                <c:pt idx="1">
                  <c:v>0.42899999999999999</c:v>
                </c:pt>
                <c:pt idx="2">
                  <c:v>0.47699999999999998</c:v>
                </c:pt>
                <c:pt idx="3">
                  <c:v>9.4E-2</c:v>
                </c:pt>
                <c:pt idx="4">
                  <c:v>0.35099999999999998</c:v>
                </c:pt>
              </c:numCache>
            </c:numRef>
          </c:val>
          <c:extLst>
            <c:ext xmlns:c16="http://schemas.microsoft.com/office/drawing/2014/chart" uri="{C3380CC4-5D6E-409C-BE32-E72D297353CC}">
              <c16:uniqueId val="{00000000-58CE-40B9-BA9A-26E2EBB810FE}"/>
            </c:ext>
          </c:extLst>
        </c:ser>
        <c:dLbls>
          <c:showLegendKey val="0"/>
          <c:showVal val="0"/>
          <c:showCatName val="0"/>
          <c:showSerName val="0"/>
          <c:showPercent val="0"/>
          <c:showBubbleSize val="0"/>
        </c:dLbls>
        <c:gapWidth val="80"/>
        <c:overlap val="-27"/>
        <c:axId val="2123142936"/>
        <c:axId val="2123146344"/>
      </c:barChart>
      <c:catAx>
        <c:axId val="2123142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3146344"/>
        <c:crosses val="autoZero"/>
        <c:auto val="1"/>
        <c:lblAlgn val="ctr"/>
        <c:lblOffset val="100"/>
        <c:noMultiLvlLbl val="0"/>
      </c:catAx>
      <c:valAx>
        <c:axId val="21231463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3142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697" cy="458447"/>
          </a:xfrm>
          <a:prstGeom prst="rect">
            <a:avLst/>
          </a:prstGeom>
        </p:spPr>
        <p:txBody>
          <a:bodyPr vert="horz" lIns="89584" tIns="44792" rIns="89584" bIns="44792" rtlCol="0"/>
          <a:lstStyle>
            <a:lvl1pPr algn="l">
              <a:defRPr sz="1200"/>
            </a:lvl1pPr>
          </a:lstStyle>
          <a:p>
            <a:endParaRPr lang="en-US"/>
          </a:p>
        </p:txBody>
      </p:sp>
      <p:sp>
        <p:nvSpPr>
          <p:cNvPr id="3" name="Date Placeholder 2"/>
          <p:cNvSpPr>
            <a:spLocks noGrp="1"/>
          </p:cNvSpPr>
          <p:nvPr>
            <p:ph type="dt" sz="quarter" idx="1"/>
          </p:nvPr>
        </p:nvSpPr>
        <p:spPr>
          <a:xfrm>
            <a:off x="3884753" y="1"/>
            <a:ext cx="2971697" cy="458447"/>
          </a:xfrm>
          <a:prstGeom prst="rect">
            <a:avLst/>
          </a:prstGeom>
        </p:spPr>
        <p:txBody>
          <a:bodyPr vert="horz" lIns="89584" tIns="44792" rIns="89584" bIns="44792" rtlCol="0"/>
          <a:lstStyle>
            <a:lvl1pPr algn="r">
              <a:defRPr sz="1200"/>
            </a:lvl1pPr>
          </a:lstStyle>
          <a:p>
            <a:fld id="{E855116B-8F2A-4F6F-8764-689F9193654C}" type="datetimeFigureOut">
              <a:rPr lang="en-US" smtClean="0"/>
              <a:t>3/2/2020</a:t>
            </a:fld>
            <a:endParaRPr lang="en-US"/>
          </a:p>
        </p:txBody>
      </p:sp>
      <p:sp>
        <p:nvSpPr>
          <p:cNvPr id="4" name="Footer Placeholder 3"/>
          <p:cNvSpPr>
            <a:spLocks noGrp="1"/>
          </p:cNvSpPr>
          <p:nvPr>
            <p:ph type="ftr" sz="quarter" idx="2"/>
          </p:nvPr>
        </p:nvSpPr>
        <p:spPr>
          <a:xfrm>
            <a:off x="0" y="8685553"/>
            <a:ext cx="2971697" cy="458447"/>
          </a:xfrm>
          <a:prstGeom prst="rect">
            <a:avLst/>
          </a:prstGeom>
        </p:spPr>
        <p:txBody>
          <a:bodyPr vert="horz" lIns="89584" tIns="44792" rIns="89584" bIns="44792" rtlCol="0" anchor="b"/>
          <a:lstStyle>
            <a:lvl1pPr algn="l">
              <a:defRPr sz="1200"/>
            </a:lvl1pPr>
          </a:lstStyle>
          <a:p>
            <a:endParaRPr lang="en-US"/>
          </a:p>
        </p:txBody>
      </p:sp>
      <p:sp>
        <p:nvSpPr>
          <p:cNvPr id="5" name="Slide Number Placeholder 4"/>
          <p:cNvSpPr>
            <a:spLocks noGrp="1"/>
          </p:cNvSpPr>
          <p:nvPr>
            <p:ph type="sldNum" sz="quarter" idx="3"/>
          </p:nvPr>
        </p:nvSpPr>
        <p:spPr>
          <a:xfrm>
            <a:off x="3884753" y="8685553"/>
            <a:ext cx="2971697" cy="458447"/>
          </a:xfrm>
          <a:prstGeom prst="rect">
            <a:avLst/>
          </a:prstGeom>
        </p:spPr>
        <p:txBody>
          <a:bodyPr vert="horz" lIns="89584" tIns="44792" rIns="89584" bIns="44792" rtlCol="0" anchor="b"/>
          <a:lstStyle>
            <a:lvl1pPr algn="r">
              <a:defRPr sz="1200"/>
            </a:lvl1pPr>
          </a:lstStyle>
          <a:p>
            <a:fld id="{E8ED8674-7642-4238-ADD1-E39D797B53FB}" type="slidenum">
              <a:rPr lang="en-US" smtClean="0"/>
              <a:t>‹#›</a:t>
            </a:fld>
            <a:endParaRPr lang="en-US"/>
          </a:p>
        </p:txBody>
      </p:sp>
    </p:spTree>
    <p:extLst>
      <p:ext uri="{BB962C8B-B14F-4D97-AF65-F5344CB8AC3E}">
        <p14:creationId xmlns:p14="http://schemas.microsoft.com/office/powerpoint/2010/main" val="2250581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lvl1pPr>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14339" name="Rectangle 3"/>
          <p:cNvSpPr>
            <a:spLocks noGrp="1" noChangeArrowheads="1"/>
          </p:cNvSpPr>
          <p:nvPr>
            <p:ph type="dt" idx="1"/>
          </p:nvPr>
        </p:nvSpPr>
        <p:spPr bwMode="auto">
          <a:xfrm>
            <a:off x="3886201" y="0"/>
            <a:ext cx="2971800" cy="457200"/>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lvl1pPr algn="r">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4341" name="Rectangle 5"/>
          <p:cNvSpPr>
            <a:spLocks noGrp="1" noChangeArrowheads="1"/>
          </p:cNvSpPr>
          <p:nvPr>
            <p:ph type="body" sz="quarter" idx="3"/>
          </p:nvPr>
        </p:nvSpPr>
        <p:spPr bwMode="auto">
          <a:xfrm>
            <a:off x="914401" y="4343401"/>
            <a:ext cx="5029200" cy="4114800"/>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30" tIns="45715" rIns="91430" bIns="45715" numCol="1" anchor="b" anchorCtr="0" compatLnSpc="1">
            <a:prstTxWarp prst="textNoShape">
              <a:avLst/>
            </a:prstTxWarp>
          </a:bodyPr>
          <a:lstStyle>
            <a:lvl1pPr>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14343" name="Rectangle 7"/>
          <p:cNvSpPr>
            <a:spLocks noGrp="1" noChangeArrowheads="1"/>
          </p:cNvSpPr>
          <p:nvPr>
            <p:ph type="sldNum" sz="quarter" idx="5"/>
          </p:nvPr>
        </p:nvSpPr>
        <p:spPr bwMode="auto">
          <a:xfrm>
            <a:off x="3886201" y="8686800"/>
            <a:ext cx="2971800" cy="457200"/>
          </a:xfrm>
          <a:prstGeom prst="rect">
            <a:avLst/>
          </a:prstGeom>
          <a:noFill/>
          <a:ln w="9525">
            <a:noFill/>
            <a:miter lim="800000"/>
            <a:headEnd/>
            <a:tailEnd/>
          </a:ln>
        </p:spPr>
        <p:txBody>
          <a:bodyPr vert="horz" wrap="square" lIns="91430" tIns="45715" rIns="91430" bIns="45715" numCol="1" anchor="b" anchorCtr="0" compatLnSpc="1">
            <a:prstTxWarp prst="textNoShape">
              <a:avLst/>
            </a:prstTxWarp>
          </a:bodyPr>
          <a:lstStyle>
            <a:lvl1pPr algn="r">
              <a:defRPr sz="1200"/>
            </a:lvl1pPr>
          </a:lstStyle>
          <a:p>
            <a:pPr>
              <a:defRPr/>
            </a:pPr>
            <a:fld id="{CF9400B6-2211-3444-A485-C2AC9D8C0325}" type="slidenum">
              <a:rPr lang="en-US"/>
              <a:pPr>
                <a:defRPr/>
              </a:pPr>
              <a:t>‹#›</a:t>
            </a:fld>
            <a:endParaRPr lang="en-US"/>
          </a:p>
        </p:txBody>
      </p:sp>
    </p:spTree>
    <p:extLst>
      <p:ext uri="{BB962C8B-B14F-4D97-AF65-F5344CB8AC3E}">
        <p14:creationId xmlns:p14="http://schemas.microsoft.com/office/powerpoint/2010/main" val="24569903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862" indent="-285716">
              <a:defRPr sz="2400">
                <a:solidFill>
                  <a:schemeClr val="tx1"/>
                </a:solidFill>
                <a:latin typeface="Arial" charset="0"/>
                <a:ea typeface="ＭＳ Ｐゴシック" charset="0"/>
              </a:defRPr>
            </a:lvl2pPr>
            <a:lvl3pPr marL="1142865" indent="-228573">
              <a:defRPr sz="2400">
                <a:solidFill>
                  <a:schemeClr val="tx1"/>
                </a:solidFill>
                <a:latin typeface="Arial" charset="0"/>
                <a:ea typeface="ＭＳ Ｐゴシック" charset="0"/>
              </a:defRPr>
            </a:lvl3pPr>
            <a:lvl4pPr marL="1600011" indent="-228573">
              <a:defRPr sz="2400">
                <a:solidFill>
                  <a:schemeClr val="tx1"/>
                </a:solidFill>
                <a:latin typeface="Arial" charset="0"/>
                <a:ea typeface="ＭＳ Ｐゴシック" charset="0"/>
              </a:defRPr>
            </a:lvl4pPr>
            <a:lvl5pPr marL="2057156" indent="-228573">
              <a:defRPr sz="2400">
                <a:solidFill>
                  <a:schemeClr val="tx1"/>
                </a:solidFill>
                <a:latin typeface="Arial" charset="0"/>
                <a:ea typeface="ＭＳ Ｐゴシック" charset="0"/>
              </a:defRPr>
            </a:lvl5pPr>
            <a:lvl6pPr marL="2514303" indent="-228573" eaLnBrk="0" fontAlgn="base" hangingPunct="0">
              <a:spcBef>
                <a:spcPct val="0"/>
              </a:spcBef>
              <a:spcAft>
                <a:spcPct val="0"/>
              </a:spcAft>
              <a:defRPr sz="2400">
                <a:solidFill>
                  <a:schemeClr val="tx1"/>
                </a:solidFill>
                <a:latin typeface="Arial" charset="0"/>
                <a:ea typeface="ＭＳ Ｐゴシック" charset="0"/>
              </a:defRPr>
            </a:lvl6pPr>
            <a:lvl7pPr marL="2971449" indent="-228573" eaLnBrk="0" fontAlgn="base" hangingPunct="0">
              <a:spcBef>
                <a:spcPct val="0"/>
              </a:spcBef>
              <a:spcAft>
                <a:spcPct val="0"/>
              </a:spcAft>
              <a:defRPr sz="2400">
                <a:solidFill>
                  <a:schemeClr val="tx1"/>
                </a:solidFill>
                <a:latin typeface="Arial" charset="0"/>
                <a:ea typeface="ＭＳ Ｐゴシック" charset="0"/>
              </a:defRPr>
            </a:lvl7pPr>
            <a:lvl8pPr marL="3428594" indent="-228573" eaLnBrk="0" fontAlgn="base" hangingPunct="0">
              <a:spcBef>
                <a:spcPct val="0"/>
              </a:spcBef>
              <a:spcAft>
                <a:spcPct val="0"/>
              </a:spcAft>
              <a:defRPr sz="2400">
                <a:solidFill>
                  <a:schemeClr val="tx1"/>
                </a:solidFill>
                <a:latin typeface="Arial" charset="0"/>
                <a:ea typeface="ＭＳ Ｐゴシック" charset="0"/>
              </a:defRPr>
            </a:lvl8pPr>
            <a:lvl9pPr marL="3885741" indent="-228573" eaLnBrk="0" fontAlgn="base" hangingPunct="0">
              <a:spcBef>
                <a:spcPct val="0"/>
              </a:spcBef>
              <a:spcAft>
                <a:spcPct val="0"/>
              </a:spcAft>
              <a:defRPr sz="2400">
                <a:solidFill>
                  <a:schemeClr val="tx1"/>
                </a:solidFill>
                <a:latin typeface="Arial" charset="0"/>
                <a:ea typeface="ＭＳ Ｐゴシック" charset="0"/>
              </a:defRPr>
            </a:lvl9pPr>
          </a:lstStyle>
          <a:p>
            <a:fld id="{D73A085B-84A7-2A4C-B504-0B3B14121FCA}" type="slidenum">
              <a:rPr lang="en-US" sz="1200"/>
              <a:pPr/>
              <a:t>1</a:t>
            </a:fld>
            <a:endParaRPr lang="en-US" sz="1200"/>
          </a:p>
        </p:txBody>
      </p:sp>
      <p:sp>
        <p:nvSpPr>
          <p:cNvPr id="16386" name="Rectangle 2"/>
          <p:cNvSpPr>
            <a:spLocks noGrp="1" noRot="1" noChangeAspect="1" noChangeArrowheads="1" noTextEdit="1"/>
          </p:cNvSpPr>
          <p:nvPr>
            <p:ph type="sldImg"/>
          </p:nvPr>
        </p:nvSpPr>
        <p:spPr>
          <a:xfrm>
            <a:off x="381000" y="685800"/>
            <a:ext cx="6096000" cy="3429000"/>
          </a:xfrm>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955055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8025"/>
            <a:ext cx="6284913" cy="35369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9400B6-2211-3444-A485-C2AC9D8C0325}" type="slidenum">
              <a:rPr lang="en-US" smtClean="0"/>
              <a:pPr>
                <a:defRPr/>
              </a:pPr>
              <a:t>22</a:t>
            </a:fld>
            <a:endParaRPr lang="en-US"/>
          </a:p>
        </p:txBody>
      </p:sp>
    </p:spTree>
    <p:extLst>
      <p:ext uri="{BB962C8B-B14F-4D97-AF65-F5344CB8AC3E}">
        <p14:creationId xmlns:p14="http://schemas.microsoft.com/office/powerpoint/2010/main" val="648945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9400B6-2211-3444-A485-C2AC9D8C0325}" type="slidenum">
              <a:rPr lang="en-US" smtClean="0"/>
              <a:pPr>
                <a:defRPr/>
              </a:pPr>
              <a:t>32</a:t>
            </a:fld>
            <a:endParaRPr lang="en-US"/>
          </a:p>
        </p:txBody>
      </p:sp>
    </p:spTree>
    <p:extLst>
      <p:ext uri="{BB962C8B-B14F-4D97-AF65-F5344CB8AC3E}">
        <p14:creationId xmlns:p14="http://schemas.microsoft.com/office/powerpoint/2010/main" val="116846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108" charset="0"/>
                <a:ea typeface="ＭＳ Ｐゴシック" pitchFamily="-108" charset="-128"/>
                <a:cs typeface="ＭＳ Ｐゴシック" pitchFamily="-108" charset="-128"/>
              </a:rPr>
              <a:t>The </a:t>
            </a:r>
            <a:r>
              <a:rPr lang="en-US" sz="1200" i="1" kern="1200" dirty="0">
                <a:solidFill>
                  <a:schemeClr val="tx1"/>
                </a:solidFill>
                <a:effectLst/>
                <a:latin typeface="Arial" pitchFamily="-108" charset="0"/>
                <a:ea typeface="ＭＳ Ｐゴシック" pitchFamily="-108" charset="-128"/>
                <a:cs typeface="ＭＳ Ｐゴシック" pitchFamily="-108" charset="-128"/>
              </a:rPr>
              <a:t>KIDS COUNT Data Book </a:t>
            </a:r>
            <a:r>
              <a:rPr lang="en-US" sz="1200" kern="1200" dirty="0">
                <a:solidFill>
                  <a:schemeClr val="tx1"/>
                </a:solidFill>
                <a:effectLst/>
                <a:latin typeface="Arial" pitchFamily="-108" charset="0"/>
                <a:ea typeface="ＭＳ Ｐゴシック" pitchFamily="-108" charset="-128"/>
                <a:cs typeface="ＭＳ Ｐゴシック" pitchFamily="-108" charset="-128"/>
              </a:rPr>
              <a:t>provides state-by-state data for 16 indicators of child well-being.   </a:t>
            </a:r>
          </a:p>
          <a:p>
            <a:r>
              <a:rPr lang="en-US" sz="1200" kern="1200" dirty="0">
                <a:solidFill>
                  <a:schemeClr val="tx1"/>
                </a:solidFill>
                <a:effectLst/>
                <a:latin typeface="Arial" pitchFamily="-108" charset="0"/>
                <a:ea typeface="ＭＳ Ｐゴシック" pitchFamily="-108" charset="-128"/>
                <a:cs typeface="ＭＳ Ｐゴシック" pitchFamily="-108" charset="-128"/>
              </a:rPr>
              <a:t> </a:t>
            </a:r>
          </a:p>
          <a:p>
            <a:r>
              <a:rPr lang="en-US" sz="1200" kern="1200" dirty="0">
                <a:solidFill>
                  <a:schemeClr val="tx1"/>
                </a:solidFill>
                <a:effectLst/>
                <a:latin typeface="Arial" pitchFamily="-108" charset="0"/>
                <a:ea typeface="ＭＳ Ｐゴシック" pitchFamily="-108" charset="-128"/>
                <a:cs typeface="ＭＳ Ｐゴシック" pitchFamily="-108" charset="-128"/>
              </a:rPr>
              <a:t>These indicators are organized into four domains:  economic well-being, health, education and family and community. This data is used to create a composite score that allows us to rank states overall, by domain, and by individual indicators.</a:t>
            </a:r>
          </a:p>
          <a:p>
            <a:r>
              <a:rPr lang="en-US" sz="1200" kern="1200" dirty="0">
                <a:solidFill>
                  <a:schemeClr val="tx1"/>
                </a:solidFill>
                <a:effectLst/>
                <a:latin typeface="Arial" pitchFamily="-108" charset="0"/>
                <a:ea typeface="ＭＳ Ｐゴシック" pitchFamily="-108" charset="-128"/>
                <a:cs typeface="ＭＳ Ｐゴシック" pitchFamily="-108" charset="-128"/>
              </a:rPr>
              <a:t> </a:t>
            </a:r>
          </a:p>
          <a:p>
            <a:r>
              <a:rPr lang="en-US" sz="1200" b="1" i="1" kern="1200" dirty="0">
                <a:solidFill>
                  <a:schemeClr val="tx1"/>
                </a:solidFill>
                <a:effectLst/>
                <a:latin typeface="Arial" pitchFamily="-108" charset="0"/>
                <a:ea typeface="ＭＳ Ｐゴシック" pitchFamily="-108" charset="-128"/>
                <a:cs typeface="ＭＳ Ｐゴシック" pitchFamily="-108" charset="-128"/>
              </a:rPr>
              <a:t>E</a:t>
            </a:r>
            <a:r>
              <a:rPr lang="en-US" sz="1200" kern="1200" dirty="0">
                <a:solidFill>
                  <a:schemeClr val="tx1"/>
                </a:solidFill>
                <a:effectLst/>
                <a:latin typeface="Arial" pitchFamily="-108" charset="0"/>
                <a:ea typeface="ＭＳ Ｐゴシック" pitchFamily="-108" charset="-128"/>
                <a:cs typeface="ＭＳ Ｐゴシック" pitchFamily="-108" charset="-128"/>
              </a:rPr>
              <a:t>very year we look at the direction in which each state is going. Each </a:t>
            </a:r>
            <a:r>
              <a:rPr lang="en-US" sz="1200" i="1" kern="1200" dirty="0">
                <a:solidFill>
                  <a:schemeClr val="tx1"/>
                </a:solidFill>
                <a:effectLst/>
                <a:latin typeface="Arial" pitchFamily="-108" charset="0"/>
                <a:ea typeface="ＭＳ Ｐゴシック" pitchFamily="-108" charset="-128"/>
                <a:cs typeface="ＭＳ Ｐゴシック" pitchFamily="-108" charset="-128"/>
              </a:rPr>
              <a:t>Data Book </a:t>
            </a:r>
            <a:r>
              <a:rPr lang="en-US" sz="1200" kern="1200" dirty="0">
                <a:solidFill>
                  <a:schemeClr val="tx1"/>
                </a:solidFill>
                <a:effectLst/>
                <a:latin typeface="Arial" pitchFamily="-108" charset="0"/>
                <a:ea typeface="ＭＳ Ｐゴシック" pitchFamily="-108" charset="-128"/>
                <a:cs typeface="ＭＳ Ｐゴシック" pitchFamily="-108" charset="-128"/>
              </a:rPr>
              <a:t>is a call to action of some kind</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CF9400B6-2211-3444-A485-C2AC9D8C0325}" type="slidenum">
              <a:rPr lang="en-US" smtClean="0"/>
              <a:pPr>
                <a:defRPr/>
              </a:pPr>
              <a:t>5</a:t>
            </a:fld>
            <a:endParaRPr lang="en-US"/>
          </a:p>
        </p:txBody>
      </p:sp>
    </p:spTree>
    <p:extLst>
      <p:ext uri="{BB962C8B-B14F-4D97-AF65-F5344CB8AC3E}">
        <p14:creationId xmlns:p14="http://schemas.microsoft.com/office/powerpoint/2010/main" val="3131257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a:t>
            </a:r>
            <a:r>
              <a:rPr lang="en-US" i="1" dirty="0"/>
              <a:t>KIDS COUNT Data Book </a:t>
            </a:r>
            <a:r>
              <a:rPr lang="en-US" dirty="0"/>
              <a:t>provides state-by-state data for 16 indicators of child well-being.   </a:t>
            </a:r>
          </a:p>
          <a:p>
            <a:r>
              <a:rPr lang="en-US" dirty="0"/>
              <a:t> </a:t>
            </a:r>
          </a:p>
          <a:p>
            <a:r>
              <a:rPr lang="en-US" dirty="0"/>
              <a:t>These indicators are organized into four domains:  economic well-being, health, education and family and community. This data is used to create a composite score that allows us to rank states overall, by domain, and by individual indicators.</a:t>
            </a:r>
          </a:p>
          <a:p>
            <a:r>
              <a:rPr lang="en-US" dirty="0"/>
              <a:t> </a:t>
            </a:r>
          </a:p>
          <a:p>
            <a:r>
              <a:rPr lang="en-US" b="1" i="1" dirty="0"/>
              <a:t>E</a:t>
            </a:r>
            <a:r>
              <a:rPr lang="en-US" dirty="0"/>
              <a:t>very year we look at the direction in which each state is going. Each </a:t>
            </a:r>
            <a:r>
              <a:rPr lang="en-US" i="1" dirty="0"/>
              <a:t>Data Book </a:t>
            </a:r>
            <a:r>
              <a:rPr lang="en-US" dirty="0"/>
              <a:t>is a call to action of some kind</a:t>
            </a:r>
          </a:p>
          <a:p>
            <a:endParaRPr lang="en-US" dirty="0"/>
          </a:p>
        </p:txBody>
      </p:sp>
      <p:sp>
        <p:nvSpPr>
          <p:cNvPr id="4" name="Slide Number Placeholder 3"/>
          <p:cNvSpPr>
            <a:spLocks noGrp="1"/>
          </p:cNvSpPr>
          <p:nvPr>
            <p:ph type="sldNum" sz="quarter" idx="10"/>
          </p:nvPr>
        </p:nvSpPr>
        <p:spPr/>
        <p:txBody>
          <a:bodyPr/>
          <a:lstStyle/>
          <a:p>
            <a:pPr>
              <a:defRPr/>
            </a:pPr>
            <a:fld id="{CF9400B6-2211-3444-A485-C2AC9D8C0325}" type="slidenum">
              <a:rPr lang="en-US" smtClean="0"/>
              <a:pPr>
                <a:defRPr/>
              </a:pPr>
              <a:t>6</a:t>
            </a:fld>
            <a:endParaRPr lang="en-US"/>
          </a:p>
        </p:txBody>
      </p:sp>
    </p:spTree>
    <p:extLst>
      <p:ext uri="{BB962C8B-B14F-4D97-AF65-F5344CB8AC3E}">
        <p14:creationId xmlns:p14="http://schemas.microsoft.com/office/powerpoint/2010/main" val="3131257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895838">
              <a:defRPr/>
            </a:pPr>
            <a:r>
              <a:rPr lang="en-US" dirty="0"/>
              <a:t>The poverty</a:t>
            </a:r>
            <a:r>
              <a:rPr lang="en-US" baseline="0" dirty="0"/>
              <a:t> threshold for a family of 4 – two adults and two children under 18 – in 2016 was $24,339.</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CF9400B6-2211-3444-A485-C2AC9D8C0325}" type="slidenum">
              <a:rPr lang="en-US" smtClean="0"/>
              <a:pPr>
                <a:defRPr/>
              </a:pPr>
              <a:t>11</a:t>
            </a:fld>
            <a:endParaRPr lang="en-US"/>
          </a:p>
        </p:txBody>
      </p:sp>
    </p:spTree>
    <p:extLst>
      <p:ext uri="{BB962C8B-B14F-4D97-AF65-F5344CB8AC3E}">
        <p14:creationId xmlns:p14="http://schemas.microsoft.com/office/powerpoint/2010/main" val="1286787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895838">
              <a:defRPr/>
            </a:pPr>
            <a:r>
              <a:rPr lang="en-US" dirty="0"/>
              <a:t>Children living in census tracts with poverty rates of 30 percent or more by race and ethnicity.</a:t>
            </a:r>
            <a:br>
              <a:rPr lang="en-US" dirty="0"/>
            </a:br>
            <a:r>
              <a:rPr lang="en-US" dirty="0"/>
              <a:t>Research indicates that as neighborhood poverty rates increase, undesirable outcomes rise and opportunities for success are less likely. The effects of concentrated poverty begin to appear once neighborhood poverty rates rise above 20 percent and continue to grow as the concentration of poverty increases up to the 40 percent threshold. This indicator defines areas of concentrated poverty as those census tracts with overall poverty rates of 30 percent or more because it is a commonly used threshold that lies between the starting point and leveling off point for negative neighborhood effects. The 2016 federal poverty threshold is $</a:t>
            </a:r>
            <a:r>
              <a:rPr lang="en-US" baseline="0" dirty="0"/>
              <a:t>$24,339</a:t>
            </a:r>
            <a:r>
              <a:rPr lang="en-US" dirty="0"/>
              <a:t> per year for a family of two adults and two children. </a:t>
            </a:r>
          </a:p>
          <a:p>
            <a:endParaRPr lang="en-US" dirty="0"/>
          </a:p>
        </p:txBody>
      </p:sp>
      <p:sp>
        <p:nvSpPr>
          <p:cNvPr id="4" name="Slide Number Placeholder 3"/>
          <p:cNvSpPr>
            <a:spLocks noGrp="1"/>
          </p:cNvSpPr>
          <p:nvPr>
            <p:ph type="sldNum" sz="quarter" idx="10"/>
          </p:nvPr>
        </p:nvSpPr>
        <p:spPr/>
        <p:txBody>
          <a:bodyPr/>
          <a:lstStyle/>
          <a:p>
            <a:pPr>
              <a:defRPr/>
            </a:pPr>
            <a:fld id="{CF9400B6-2211-3444-A485-C2AC9D8C0325}" type="slidenum">
              <a:rPr lang="en-US" smtClean="0"/>
              <a:pPr>
                <a:defRPr/>
              </a:pPr>
              <a:t>12</a:t>
            </a:fld>
            <a:endParaRPr lang="en-US"/>
          </a:p>
        </p:txBody>
      </p:sp>
    </p:spTree>
    <p:extLst>
      <p:ext uri="{BB962C8B-B14F-4D97-AF65-F5344CB8AC3E}">
        <p14:creationId xmlns:p14="http://schemas.microsoft.com/office/powerpoint/2010/main" val="737854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Source:  American Community Survey 5 year estimates table B25106</a:t>
            </a:r>
          </a:p>
          <a:p>
            <a:r>
              <a:rPr lang="en-US" dirty="0"/>
              <a:t>Occupied households – both renter and owner occupied</a:t>
            </a:r>
          </a:p>
          <a:p>
            <a:endParaRPr lang="en-US" dirty="0"/>
          </a:p>
          <a:p>
            <a:r>
              <a:rPr lang="en-US" dirty="0"/>
              <a:t>Source: National Low Income Housing Coalition, Out of Reach Report http://nlihc.org/oor/florida</a:t>
            </a:r>
          </a:p>
        </p:txBody>
      </p:sp>
      <p:sp>
        <p:nvSpPr>
          <p:cNvPr id="4" name="Slide Number Placeholder 3"/>
          <p:cNvSpPr>
            <a:spLocks noGrp="1"/>
          </p:cNvSpPr>
          <p:nvPr>
            <p:ph type="sldNum" sz="quarter" idx="10"/>
          </p:nvPr>
        </p:nvSpPr>
        <p:spPr/>
        <p:txBody>
          <a:bodyPr/>
          <a:lstStyle/>
          <a:p>
            <a:pPr>
              <a:defRPr/>
            </a:pPr>
            <a:fld id="{CF9400B6-2211-3444-A485-C2AC9D8C0325}" type="slidenum">
              <a:rPr lang="en-US" smtClean="0"/>
              <a:pPr>
                <a:defRPr/>
              </a:pPr>
              <a:t>13</a:t>
            </a:fld>
            <a:endParaRPr lang="en-US"/>
          </a:p>
        </p:txBody>
      </p:sp>
    </p:spTree>
    <p:extLst>
      <p:ext uri="{BB962C8B-B14F-4D97-AF65-F5344CB8AC3E}">
        <p14:creationId xmlns:p14="http://schemas.microsoft.com/office/powerpoint/2010/main" val="352735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14.0% are below federal poverty </a:t>
            </a:r>
            <a:r>
              <a:rPr lang="en-US" dirty="0" smtClean="0"/>
              <a:t>level</a:t>
            </a:r>
          </a:p>
          <a:p>
            <a:r>
              <a:rPr lang="en-US" dirty="0" smtClean="0"/>
              <a:t>Median</a:t>
            </a:r>
            <a:r>
              <a:rPr lang="en-US" baseline="0" dirty="0" smtClean="0"/>
              <a:t> household </a:t>
            </a:r>
            <a:r>
              <a:rPr lang="en-US" baseline="0" smtClean="0"/>
              <a:t>data from SAIPE</a:t>
            </a:r>
            <a:endParaRPr lang="en-US" dirty="0"/>
          </a:p>
        </p:txBody>
      </p:sp>
      <p:sp>
        <p:nvSpPr>
          <p:cNvPr id="4" name="Slide Number Placeholder 3"/>
          <p:cNvSpPr>
            <a:spLocks noGrp="1"/>
          </p:cNvSpPr>
          <p:nvPr>
            <p:ph type="sldNum" sz="quarter" idx="10"/>
          </p:nvPr>
        </p:nvSpPr>
        <p:spPr/>
        <p:txBody>
          <a:bodyPr/>
          <a:lstStyle/>
          <a:p>
            <a:pPr>
              <a:defRPr/>
            </a:pPr>
            <a:fld id="{CF9400B6-2211-3444-A485-C2AC9D8C0325}" type="slidenum">
              <a:rPr lang="en-US" smtClean="0"/>
              <a:pPr>
                <a:defRPr/>
              </a:pPr>
              <a:t>14</a:t>
            </a:fld>
            <a:endParaRPr lang="en-US"/>
          </a:p>
        </p:txBody>
      </p:sp>
    </p:spTree>
    <p:extLst>
      <p:ext uri="{BB962C8B-B14F-4D97-AF65-F5344CB8AC3E}">
        <p14:creationId xmlns:p14="http://schemas.microsoft.com/office/powerpoint/2010/main" val="3766571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 map shown was for the total population so I clarified that in the title.</a:t>
            </a:r>
          </a:p>
        </p:txBody>
      </p:sp>
      <p:sp>
        <p:nvSpPr>
          <p:cNvPr id="4" name="Slide Number Placeholder 3"/>
          <p:cNvSpPr>
            <a:spLocks noGrp="1"/>
          </p:cNvSpPr>
          <p:nvPr>
            <p:ph type="sldNum" sz="quarter" idx="10"/>
          </p:nvPr>
        </p:nvSpPr>
        <p:spPr/>
        <p:txBody>
          <a:bodyPr/>
          <a:lstStyle/>
          <a:p>
            <a:pPr>
              <a:defRPr/>
            </a:pPr>
            <a:fld id="{CF9400B6-2211-3444-A485-C2AC9D8C0325}" type="slidenum">
              <a:rPr lang="en-US" smtClean="0"/>
              <a:pPr>
                <a:defRPr/>
              </a:pPr>
              <a:t>16</a:t>
            </a:fld>
            <a:endParaRPr lang="en-US"/>
          </a:p>
        </p:txBody>
      </p:sp>
    </p:spTree>
    <p:extLst>
      <p:ext uri="{BB962C8B-B14F-4D97-AF65-F5344CB8AC3E}">
        <p14:creationId xmlns:p14="http://schemas.microsoft.com/office/powerpoint/2010/main" val="104375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895838">
              <a:defRPr/>
            </a:pPr>
            <a:r>
              <a:rPr lang="en-US" dirty="0"/>
              <a:t>Skills and education for parents - (indicators: 7,857 [9.4%]</a:t>
            </a:r>
            <a:r>
              <a:rPr lang="en-US" baseline="0" dirty="0"/>
              <a:t> of families have a head of household with less than a high school diploma and 3,988 [6.6%] of own </a:t>
            </a:r>
            <a:r>
              <a:rPr lang="en-US" baseline="0"/>
              <a:t>children [living </a:t>
            </a:r>
            <a:r>
              <a:rPr lang="en-US" baseline="0" dirty="0"/>
              <a:t>in families </a:t>
            </a:r>
            <a:r>
              <a:rPr lang="en-US" baseline="0"/>
              <a:t>and subfamilies] </a:t>
            </a:r>
            <a:r>
              <a:rPr lang="en-US" baseline="0" dirty="0"/>
              <a:t>are living with no parent(s) </a:t>
            </a:r>
            <a:r>
              <a:rPr lang="en-US" baseline="0"/>
              <a:t>who are in </a:t>
            </a:r>
            <a:r>
              <a:rPr lang="en-US" baseline="0" dirty="0"/>
              <a:t>the labor force</a:t>
            </a:r>
            <a:r>
              <a:rPr lang="en-US" dirty="0"/>
              <a:t>)</a:t>
            </a:r>
          </a:p>
          <a:p>
            <a:pPr defTabSz="895838">
              <a:defRPr/>
            </a:pPr>
            <a:r>
              <a:rPr lang="en-US" dirty="0"/>
              <a:t>Health insurance</a:t>
            </a:r>
          </a:p>
          <a:p>
            <a:pPr defTabSz="895838">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CF9400B6-2211-3444-A485-C2AC9D8C0325}" type="slidenum">
              <a:rPr lang="en-US" smtClean="0"/>
              <a:pPr>
                <a:defRPr/>
              </a:pPr>
              <a:t>17</a:t>
            </a:fld>
            <a:endParaRPr lang="en-US"/>
          </a:p>
        </p:txBody>
      </p:sp>
    </p:spTree>
    <p:extLst>
      <p:ext uri="{BB962C8B-B14F-4D97-AF65-F5344CB8AC3E}">
        <p14:creationId xmlns:p14="http://schemas.microsoft.com/office/powerpoint/2010/main" val="3245790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2438401"/>
            <a:ext cx="7924800" cy="1470025"/>
          </a:xfrm>
        </p:spPr>
        <p:txBody>
          <a:bodyPr/>
          <a:lstStyle/>
          <a:p>
            <a:r>
              <a:rPr lang="en-US" dirty="0"/>
              <a:t>Click to edit Master title style</a:t>
            </a:r>
          </a:p>
        </p:txBody>
      </p:sp>
      <p:sp>
        <p:nvSpPr>
          <p:cNvPr id="3" name="Subtitle 2"/>
          <p:cNvSpPr>
            <a:spLocks noGrp="1"/>
          </p:cNvSpPr>
          <p:nvPr>
            <p:ph type="subTitle" idx="1"/>
          </p:nvPr>
        </p:nvSpPr>
        <p:spPr>
          <a:xfrm>
            <a:off x="4673600" y="3886200"/>
            <a:ext cx="5689600" cy="1752600"/>
          </a:xfrm>
        </p:spPr>
        <p:txBody>
          <a:bodyPr/>
          <a:lstStyle>
            <a:lvl1pPr marL="0" indent="0" algn="ctr">
              <a:buNone/>
              <a:defRPr sz="2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922DEE-6492-094E-AAC7-2E4EE9B2D54A}" type="slidenum">
              <a:rPr lang="en-US"/>
              <a:pPr>
                <a:defRPr/>
              </a:pPr>
              <a:t>‹#›</a:t>
            </a:fld>
            <a:endParaRPr lang="en-US"/>
          </a:p>
        </p:txBody>
      </p:sp>
    </p:spTree>
    <p:extLst>
      <p:ext uri="{BB962C8B-B14F-4D97-AF65-F5344CB8AC3E}">
        <p14:creationId xmlns:p14="http://schemas.microsoft.com/office/powerpoint/2010/main" val="900540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B0B0A2-939D-7C4E-8BB9-8CE432BCB5F2}" type="slidenum">
              <a:rPr lang="en-US"/>
              <a:pPr>
                <a:defRPr/>
              </a:pPr>
              <a:t>‹#›</a:t>
            </a:fld>
            <a:endParaRPr lang="en-US"/>
          </a:p>
        </p:txBody>
      </p:sp>
    </p:spTree>
    <p:extLst>
      <p:ext uri="{BB962C8B-B14F-4D97-AF65-F5344CB8AC3E}">
        <p14:creationId xmlns:p14="http://schemas.microsoft.com/office/powerpoint/2010/main" val="3221114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7800" y="609600"/>
            <a:ext cx="2209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38400" y="609600"/>
            <a:ext cx="6426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6DCE0A-6AE6-B347-89B7-9303C09F391C}" type="slidenum">
              <a:rPr lang="en-US"/>
              <a:pPr>
                <a:defRPr/>
              </a:pPr>
              <a:t>‹#›</a:t>
            </a:fld>
            <a:endParaRPr lang="en-US"/>
          </a:p>
        </p:txBody>
      </p:sp>
    </p:spTree>
    <p:extLst>
      <p:ext uri="{BB962C8B-B14F-4D97-AF65-F5344CB8AC3E}">
        <p14:creationId xmlns:p14="http://schemas.microsoft.com/office/powerpoint/2010/main" val="474251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8839200" cy="1143000"/>
          </a:xfrm>
        </p:spPr>
        <p:txBody>
          <a:bodyPr/>
          <a:lstStyle/>
          <a:p>
            <a:r>
              <a:rPr lang="en-US"/>
              <a:t>Click to edit Master title style</a:t>
            </a:r>
          </a:p>
        </p:txBody>
      </p:sp>
      <p:sp>
        <p:nvSpPr>
          <p:cNvPr id="3" name="Chart Placeholder 2"/>
          <p:cNvSpPr>
            <a:spLocks noGrp="1"/>
          </p:cNvSpPr>
          <p:nvPr>
            <p:ph type="chart" idx="1"/>
          </p:nvPr>
        </p:nvSpPr>
        <p:spPr>
          <a:xfrm>
            <a:off x="2438400" y="1981200"/>
            <a:ext cx="88392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FB1E46-1B9C-E24D-AD91-10618C19B4C5}" type="slidenum">
              <a:rPr lang="en-US"/>
              <a:pPr>
                <a:defRPr/>
              </a:pPr>
              <a:t>‹#›</a:t>
            </a:fld>
            <a:endParaRPr lang="en-US"/>
          </a:p>
        </p:txBody>
      </p:sp>
    </p:spTree>
    <p:extLst>
      <p:ext uri="{BB962C8B-B14F-4D97-AF65-F5344CB8AC3E}">
        <p14:creationId xmlns:p14="http://schemas.microsoft.com/office/powerpoint/2010/main" val="2344787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0C2B06-5BCB-034D-ABE7-F7CC28F8AFDE}" type="slidenum">
              <a:rPr lang="en-US"/>
              <a:pPr>
                <a:defRPr/>
              </a:pPr>
              <a:t>‹#›</a:t>
            </a:fld>
            <a:endParaRPr lang="en-US"/>
          </a:p>
        </p:txBody>
      </p:sp>
    </p:spTree>
    <p:extLst>
      <p:ext uri="{BB962C8B-B14F-4D97-AF65-F5344CB8AC3E}">
        <p14:creationId xmlns:p14="http://schemas.microsoft.com/office/powerpoint/2010/main" val="385019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DDEEDB-75EF-794E-9873-E9419B970D11}" type="slidenum">
              <a:rPr lang="en-US"/>
              <a:pPr>
                <a:defRPr/>
              </a:pPr>
              <a:t>‹#›</a:t>
            </a:fld>
            <a:endParaRPr lang="en-US"/>
          </a:p>
        </p:txBody>
      </p:sp>
    </p:spTree>
    <p:extLst>
      <p:ext uri="{BB962C8B-B14F-4D97-AF65-F5344CB8AC3E}">
        <p14:creationId xmlns:p14="http://schemas.microsoft.com/office/powerpoint/2010/main" val="2734019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38400" y="1981200"/>
            <a:ext cx="4318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59600" y="1981200"/>
            <a:ext cx="4318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9D6768-8662-9046-9EB0-1B383CEDF443}" type="slidenum">
              <a:rPr lang="en-US"/>
              <a:pPr>
                <a:defRPr/>
              </a:pPr>
              <a:t>‹#›</a:t>
            </a:fld>
            <a:endParaRPr lang="en-US"/>
          </a:p>
        </p:txBody>
      </p:sp>
    </p:spTree>
    <p:extLst>
      <p:ext uri="{BB962C8B-B14F-4D97-AF65-F5344CB8AC3E}">
        <p14:creationId xmlns:p14="http://schemas.microsoft.com/office/powerpoint/2010/main" val="3806457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B5B6561-5752-0A4D-A938-800417FC1397}" type="slidenum">
              <a:rPr lang="en-US"/>
              <a:pPr>
                <a:defRPr/>
              </a:pPr>
              <a:t>‹#›</a:t>
            </a:fld>
            <a:endParaRPr lang="en-US"/>
          </a:p>
        </p:txBody>
      </p:sp>
    </p:spTree>
    <p:extLst>
      <p:ext uri="{BB962C8B-B14F-4D97-AF65-F5344CB8AC3E}">
        <p14:creationId xmlns:p14="http://schemas.microsoft.com/office/powerpoint/2010/main" val="2583802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3BFD76D-0064-5C44-8F6C-4396E4581BDB}" type="slidenum">
              <a:rPr lang="en-US"/>
              <a:pPr>
                <a:defRPr/>
              </a:pPr>
              <a:t>‹#›</a:t>
            </a:fld>
            <a:endParaRPr lang="en-US"/>
          </a:p>
        </p:txBody>
      </p:sp>
    </p:spTree>
    <p:extLst>
      <p:ext uri="{BB962C8B-B14F-4D97-AF65-F5344CB8AC3E}">
        <p14:creationId xmlns:p14="http://schemas.microsoft.com/office/powerpoint/2010/main" val="127415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5C66796-28F4-4C42-81F3-550A7AE652D8}" type="slidenum">
              <a:rPr lang="en-US"/>
              <a:pPr>
                <a:defRPr/>
              </a:pPr>
              <a:t>‹#›</a:t>
            </a:fld>
            <a:endParaRPr lang="en-US"/>
          </a:p>
        </p:txBody>
      </p:sp>
    </p:spTree>
    <p:extLst>
      <p:ext uri="{BB962C8B-B14F-4D97-AF65-F5344CB8AC3E}">
        <p14:creationId xmlns:p14="http://schemas.microsoft.com/office/powerpoint/2010/main" val="1645060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9C9F55-639E-C746-85AB-FBEA82FDECE7}" type="slidenum">
              <a:rPr lang="en-US"/>
              <a:pPr>
                <a:defRPr/>
              </a:pPr>
              <a:t>‹#›</a:t>
            </a:fld>
            <a:endParaRPr lang="en-US"/>
          </a:p>
        </p:txBody>
      </p:sp>
    </p:spTree>
    <p:extLst>
      <p:ext uri="{BB962C8B-B14F-4D97-AF65-F5344CB8AC3E}">
        <p14:creationId xmlns:p14="http://schemas.microsoft.com/office/powerpoint/2010/main" val="207051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F8AD98-F1F0-9447-9AC5-DE66EC80B52E}" type="slidenum">
              <a:rPr lang="en-US"/>
              <a:pPr>
                <a:defRPr/>
              </a:pPr>
              <a:t>‹#›</a:t>
            </a:fld>
            <a:endParaRPr lang="en-US"/>
          </a:p>
        </p:txBody>
      </p:sp>
    </p:spTree>
    <p:extLst>
      <p:ext uri="{BB962C8B-B14F-4D97-AF65-F5344CB8AC3E}">
        <p14:creationId xmlns:p14="http://schemas.microsoft.com/office/powerpoint/2010/main" val="4270404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38400" y="609600"/>
            <a:ext cx="8839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438400" y="1981200"/>
            <a:ext cx="8839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106" charset="0"/>
                <a:ea typeface="ＭＳ Ｐゴシック" pitchFamily="-106" charset="-128"/>
                <a:cs typeface="ＭＳ Ｐゴシック" pitchFamily="-106" charset="-128"/>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106" charset="0"/>
                <a:ea typeface="ＭＳ Ｐゴシック" pitchFamily="-106" charset="-128"/>
                <a:cs typeface="ＭＳ Ｐゴシック" pitchFamily="-106" charset="-128"/>
              </a:defRPr>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DC8FB38B-7E8D-3144-AA06-D1482E9B94B2}" type="slidenum">
              <a:rPr lang="en-US"/>
              <a:pPr>
                <a:defRPr/>
              </a:pPr>
              <a:t>‹#›</a:t>
            </a:fld>
            <a:endParaRPr lang="en-US"/>
          </a:p>
        </p:txBody>
      </p:sp>
      <p:sp>
        <p:nvSpPr>
          <p:cNvPr id="1031" name="Rectangle 7"/>
          <p:cNvSpPr>
            <a:spLocks noChangeArrowheads="1"/>
          </p:cNvSpPr>
          <p:nvPr userDrawn="1"/>
        </p:nvSpPr>
        <p:spPr bwMode="auto">
          <a:xfrm>
            <a:off x="304800" y="0"/>
            <a:ext cx="1422400" cy="6858000"/>
          </a:xfrm>
          <a:prstGeom prst="rect">
            <a:avLst/>
          </a:prstGeom>
          <a:solidFill>
            <a:srgbClr val="78BF37"/>
          </a:solidFill>
          <a:ln>
            <a:noFill/>
          </a:ln>
        </p:spPr>
        <p:txBody>
          <a:bodyPr wrap="none" anchor="ctr"/>
          <a:lstStyle/>
          <a:p>
            <a:endParaRPr lang="en-US" sz="2400"/>
          </a:p>
        </p:txBody>
      </p:sp>
      <p:pic>
        <p:nvPicPr>
          <p:cNvPr id="1032" name="Picture 8" descr="CBCSvert REVERS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08000" y="5943600"/>
            <a:ext cx="1016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3" name="Picture 10"/>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l="19961" t="14423" r="21206"/>
          <a:stretch/>
        </p:blipFill>
        <p:spPr bwMode="auto">
          <a:xfrm>
            <a:off x="312353" y="0"/>
            <a:ext cx="1413804"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logo FKC FINAL.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753600" y="6248400"/>
            <a:ext cx="2225661" cy="482600"/>
          </a:xfrm>
          <a:prstGeom prst="rect">
            <a:avLst/>
          </a:prstGeom>
        </p:spPr>
      </p:pic>
      <p:cxnSp>
        <p:nvCxnSpPr>
          <p:cNvPr id="4" name="Straight Connector 3"/>
          <p:cNvCxnSpPr/>
          <p:nvPr userDrawn="1"/>
        </p:nvCxnSpPr>
        <p:spPr bwMode="auto">
          <a:xfrm>
            <a:off x="304800" y="1828800"/>
            <a:ext cx="1422400" cy="0"/>
          </a:xfrm>
          <a:prstGeom prst="line">
            <a:avLst/>
          </a:prstGeom>
          <a:solidFill>
            <a:schemeClr val="accent1"/>
          </a:solidFill>
          <a:ln w="38100" cap="flat" cmpd="sng" algn="ctr">
            <a:solidFill>
              <a:srgbClr val="EA421F"/>
            </a:solidFill>
            <a:prstDash val="solid"/>
            <a:round/>
            <a:headEnd type="none" w="med" len="med"/>
            <a:tailEnd type="none" w="med" len="med"/>
          </a:ln>
          <a:effectLst/>
        </p:spPr>
      </p:cxnSp>
      <p:cxnSp>
        <p:nvCxnSpPr>
          <p:cNvPr id="15" name="Straight Connector 14"/>
          <p:cNvCxnSpPr/>
          <p:nvPr userDrawn="1"/>
        </p:nvCxnSpPr>
        <p:spPr bwMode="auto">
          <a:xfrm>
            <a:off x="304800" y="1864521"/>
            <a:ext cx="1422400" cy="0"/>
          </a:xfrm>
          <a:prstGeom prst="line">
            <a:avLst/>
          </a:prstGeom>
          <a:solidFill>
            <a:schemeClr val="accent1"/>
          </a:solidFill>
          <a:ln w="38100" cap="flat" cmpd="sng" algn="ctr">
            <a:solidFill>
              <a:srgbClr val="004531"/>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6pPr>
      <a:lvl7pPr marL="9144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7pPr>
      <a:lvl8pPr marL="13716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8pPr>
      <a:lvl9pPr marL="18288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9pPr>
    </p:titleStyle>
    <p:bodyStyle>
      <a:lvl1pPr marL="342900" indent="-342900" algn="l" rtl="0" eaLnBrk="0" fontAlgn="base" hangingPunct="0">
        <a:spcBef>
          <a:spcPct val="20000"/>
        </a:spcBef>
        <a:spcAft>
          <a:spcPct val="0"/>
        </a:spcAft>
        <a:buClr>
          <a:srgbClr val="EA421F"/>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78BF37"/>
        </a:buClr>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www.flkidscount.org/"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mailto:dollard@usf.ed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Rectangle 9"/>
          <p:cNvSpPr>
            <a:spLocks noChangeArrowheads="1"/>
          </p:cNvSpPr>
          <p:nvPr/>
        </p:nvSpPr>
        <p:spPr bwMode="auto">
          <a:xfrm>
            <a:off x="1524000" y="1524000"/>
            <a:ext cx="9144000" cy="2438400"/>
          </a:xfrm>
          <a:prstGeom prst="rect">
            <a:avLst/>
          </a:prstGeom>
          <a:solidFill>
            <a:srgbClr val="004531"/>
          </a:solidFill>
          <a:ln>
            <a:noFill/>
          </a:ln>
        </p:spPr>
        <p:txBody>
          <a:bodyPr/>
          <a:lstStyle/>
          <a:p>
            <a:endParaRPr lang="en-US"/>
          </a:p>
        </p:txBody>
      </p:sp>
      <p:sp>
        <p:nvSpPr>
          <p:cNvPr id="15362" name="Title 5"/>
          <p:cNvSpPr>
            <a:spLocks noGrp="1"/>
          </p:cNvSpPr>
          <p:nvPr>
            <p:ph type="ctrTitle"/>
          </p:nvPr>
        </p:nvSpPr>
        <p:spPr>
          <a:xfrm>
            <a:off x="5257800" y="1524000"/>
            <a:ext cx="5410200" cy="2438400"/>
          </a:xfrm>
        </p:spPr>
        <p:txBody>
          <a:bodyPr/>
          <a:lstStyle/>
          <a:p>
            <a:pPr algn="ctr" eaLnBrk="1" hangingPunct="1"/>
            <a:r>
              <a:rPr lang="en-US" sz="4000" b="1" dirty="0">
                <a:solidFill>
                  <a:schemeClr val="bg1"/>
                </a:solidFill>
              </a:rPr>
              <a:t>Florida</a:t>
            </a:r>
            <a:br>
              <a:rPr lang="en-US" sz="4000" b="1" dirty="0">
                <a:solidFill>
                  <a:schemeClr val="bg1"/>
                </a:solidFill>
              </a:rPr>
            </a:br>
            <a:r>
              <a:rPr lang="en-US" sz="4000" b="1" dirty="0">
                <a:solidFill>
                  <a:schemeClr val="bg1"/>
                </a:solidFill>
              </a:rPr>
              <a:t>KIDS </a:t>
            </a:r>
            <a:r>
              <a:rPr lang="en-US" sz="4000" b="1" i="1" dirty="0">
                <a:solidFill>
                  <a:schemeClr val="bg1"/>
                </a:solidFill>
              </a:rPr>
              <a:t>COUNT</a:t>
            </a:r>
            <a:r>
              <a:rPr lang="en-US" sz="4000" b="1" dirty="0">
                <a:solidFill>
                  <a:schemeClr val="bg1"/>
                </a:solidFill>
              </a:rPr>
              <a:t>!</a:t>
            </a:r>
            <a:endParaRPr lang="en-US" sz="4000" i="1" dirty="0">
              <a:solidFill>
                <a:schemeClr val="bg1"/>
              </a:solidFill>
              <a:latin typeface="Arial" charset="0"/>
              <a:ea typeface="ＭＳ Ｐゴシック" charset="0"/>
              <a:cs typeface="ＭＳ Ｐゴシック" charset="0"/>
            </a:endParaRPr>
          </a:p>
        </p:txBody>
      </p:sp>
      <p:sp>
        <p:nvSpPr>
          <p:cNvPr id="15364" name="Rectangle 7"/>
          <p:cNvSpPr>
            <a:spLocks noChangeArrowheads="1"/>
          </p:cNvSpPr>
          <p:nvPr/>
        </p:nvSpPr>
        <p:spPr bwMode="auto">
          <a:xfrm>
            <a:off x="1752600" y="0"/>
            <a:ext cx="3429000" cy="6858000"/>
          </a:xfrm>
          <a:prstGeom prst="rect">
            <a:avLst/>
          </a:prstGeom>
          <a:solidFill>
            <a:srgbClr val="78BF37"/>
          </a:solidFill>
          <a:ln>
            <a:noFill/>
          </a:ln>
        </p:spPr>
        <p:txBody>
          <a:bodyPr/>
          <a:lstStyle/>
          <a:p>
            <a:endParaRPr lang="en-US"/>
          </a:p>
        </p:txBody>
      </p:sp>
      <p:pic>
        <p:nvPicPr>
          <p:cNvPr id="15365" name="Picture 8"/>
          <p:cNvPicPr>
            <a:picLocks noChangeAspect="1"/>
          </p:cNvPicPr>
          <p:nvPr/>
        </p:nvPicPr>
        <p:blipFill rotWithShape="1">
          <a:blip r:embed="rId3">
            <a:extLst>
              <a:ext uri="{28A0092B-C50C-407E-A947-70E740481C1C}">
                <a14:useLocalDpi xmlns:a14="http://schemas.microsoft.com/office/drawing/2010/main" val="0"/>
              </a:ext>
            </a:extLst>
          </a:blip>
          <a:srcRect t="18730" b="26394"/>
          <a:stretch/>
        </p:blipFill>
        <p:spPr bwMode="auto">
          <a:xfrm>
            <a:off x="1752600" y="1565783"/>
            <a:ext cx="3429000" cy="2354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6" name="Picture 10" descr="CBCShorzREVERSE.wm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0250" y="5943601"/>
            <a:ext cx="2895600" cy="588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ubtitle 1"/>
          <p:cNvSpPr>
            <a:spLocks noGrp="1"/>
          </p:cNvSpPr>
          <p:nvPr>
            <p:ph type="subTitle" idx="1"/>
          </p:nvPr>
        </p:nvSpPr>
        <p:spPr>
          <a:xfrm>
            <a:off x="5257800" y="4343400"/>
            <a:ext cx="5410200" cy="1752600"/>
          </a:xfrm>
        </p:spPr>
        <p:txBody>
          <a:bodyPr/>
          <a:lstStyle/>
          <a:p>
            <a:r>
              <a:rPr lang="en-US" dirty="0">
                <a:solidFill>
                  <a:srgbClr val="EA421F"/>
                </a:solidFill>
              </a:rPr>
              <a:t>Norín</a:t>
            </a:r>
            <a:r>
              <a:rPr lang="en-US" baseline="0" dirty="0">
                <a:solidFill>
                  <a:srgbClr val="EA421F"/>
                </a:solidFill>
              </a:rPr>
              <a:t> Dollard, Ph.D.</a:t>
            </a:r>
          </a:p>
          <a:p>
            <a:r>
              <a:rPr lang="en-US" sz="1600" dirty="0"/>
              <a:t>Department of Child &amp; Family Studies</a:t>
            </a:r>
          </a:p>
          <a:p>
            <a:r>
              <a:rPr lang="en-US" sz="1600" dirty="0"/>
              <a:t>Louis de la Parte Florida Mental Health Institute</a:t>
            </a:r>
          </a:p>
          <a:p>
            <a:r>
              <a:rPr lang="en-US" sz="1600" dirty="0"/>
              <a:t>College of Behavioral &amp; Community Sciences</a:t>
            </a:r>
          </a:p>
          <a:p>
            <a:endParaRPr lang="en-US" sz="1600" dirty="0"/>
          </a:p>
          <a:p>
            <a:r>
              <a:rPr lang="en-US" sz="1800" b="1" dirty="0"/>
              <a:t>Florida School Nutrition Association</a:t>
            </a:r>
          </a:p>
          <a:p>
            <a:r>
              <a:rPr lang="en-US" baseline="0" dirty="0">
                <a:solidFill>
                  <a:srgbClr val="EA421F"/>
                </a:solidFill>
              </a:rPr>
              <a:t>Tallahassee</a:t>
            </a:r>
            <a:r>
              <a:rPr lang="en-US" dirty="0">
                <a:solidFill>
                  <a:srgbClr val="EA421F"/>
                </a:solidFill>
              </a:rPr>
              <a:t>, Florida February 24, 2020</a:t>
            </a:r>
            <a:endParaRPr lang="en-US" baseline="0" dirty="0">
              <a:solidFill>
                <a:srgbClr val="EA421F"/>
              </a:solidFill>
            </a:endParaRPr>
          </a:p>
        </p:txBody>
      </p:sp>
      <p:pic>
        <p:nvPicPr>
          <p:cNvPr id="3" name="Picture 2" descr="logo FKC FINAL.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6600" y="304800"/>
            <a:ext cx="3340100" cy="965200"/>
          </a:xfrm>
          <a:prstGeom prst="rect">
            <a:avLst/>
          </a:prstGeom>
        </p:spPr>
      </p:pic>
      <p:sp>
        <p:nvSpPr>
          <p:cNvPr id="4" name="Rectangle 3"/>
          <p:cNvSpPr/>
          <p:nvPr/>
        </p:nvSpPr>
        <p:spPr bwMode="auto">
          <a:xfrm>
            <a:off x="1524000" y="1524000"/>
            <a:ext cx="9144000" cy="76200"/>
          </a:xfrm>
          <a:prstGeom prst="rect">
            <a:avLst/>
          </a:prstGeom>
          <a:solidFill>
            <a:srgbClr val="EA421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pitchFamily="-108" charset="0"/>
              <a:ea typeface="ＭＳ Ｐゴシック" pitchFamily="-108" charset="-128"/>
              <a:cs typeface="ＭＳ Ｐゴシック" pitchFamily="-108" charset="-128"/>
            </a:endParaRPr>
          </a:p>
        </p:txBody>
      </p:sp>
      <p:sp>
        <p:nvSpPr>
          <p:cNvPr id="12" name="Rectangle 11"/>
          <p:cNvSpPr/>
          <p:nvPr/>
        </p:nvSpPr>
        <p:spPr bwMode="auto">
          <a:xfrm>
            <a:off x="1524000" y="3886200"/>
            <a:ext cx="9144000" cy="76200"/>
          </a:xfrm>
          <a:prstGeom prst="rect">
            <a:avLst/>
          </a:prstGeom>
          <a:solidFill>
            <a:srgbClr val="EA421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pitchFamily="-108" charset="0"/>
              <a:ea typeface="ＭＳ Ｐゴシック" pitchFamily="-108" charset="-128"/>
              <a:cs typeface="ＭＳ Ｐゴシック" pitchFamily="-108"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352800" y="609600"/>
            <a:ext cx="6629400" cy="1143000"/>
          </a:xfrm>
          <a:prstGeom prst="rect">
            <a:avLst/>
          </a:prstGeom>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6pPr>
            <a:lvl7pPr marL="9144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7pPr>
            <a:lvl8pPr marL="13716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8pPr>
            <a:lvl9pPr marL="18288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9pPr>
          </a:lstStyle>
          <a:p>
            <a:pPr algn="ctr"/>
            <a:r>
              <a:rPr lang="en-US" kern="0" dirty="0"/>
              <a:t>Population 2017</a:t>
            </a:r>
          </a:p>
        </p:txBody>
      </p:sp>
      <p:graphicFrame>
        <p:nvGraphicFramePr>
          <p:cNvPr id="3" name="Content Placeholder 5"/>
          <p:cNvGraphicFramePr>
            <a:graphicFrameLocks/>
          </p:cNvGraphicFramePr>
          <p:nvPr>
            <p:extLst>
              <p:ext uri="{D42A27DB-BD31-4B8C-83A1-F6EECF244321}">
                <p14:modId xmlns:p14="http://schemas.microsoft.com/office/powerpoint/2010/main" val="4278707134"/>
              </p:ext>
            </p:extLst>
          </p:nvPr>
        </p:nvGraphicFramePr>
        <p:xfrm>
          <a:off x="3352800" y="1524000"/>
          <a:ext cx="6629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8038EE07-B922-4683-9B8C-C4B644CA40A4}"/>
              </a:ext>
            </a:extLst>
          </p:cNvPr>
          <p:cNvSpPr txBox="1"/>
          <p:nvPr/>
        </p:nvSpPr>
        <p:spPr>
          <a:xfrm>
            <a:off x="2701029" y="5799987"/>
            <a:ext cx="8147936" cy="461665"/>
          </a:xfrm>
          <a:prstGeom prst="rect">
            <a:avLst/>
          </a:prstGeom>
          <a:noFill/>
        </p:spPr>
        <p:txBody>
          <a:bodyPr wrap="none" rtlCol="0">
            <a:spAutoFit/>
          </a:bodyPr>
          <a:lstStyle/>
          <a:p>
            <a:r>
              <a:rPr lang="en-US" dirty="0"/>
              <a:t>Total Population 20,484,142 - Child Population: 4,180,677</a:t>
            </a:r>
          </a:p>
        </p:txBody>
      </p:sp>
    </p:spTree>
    <p:extLst>
      <p:ext uri="{BB962C8B-B14F-4D97-AF65-F5344CB8AC3E}">
        <p14:creationId xmlns:p14="http://schemas.microsoft.com/office/powerpoint/2010/main" val="1242291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52800" y="609600"/>
            <a:ext cx="7162800" cy="1143000"/>
          </a:xfrm>
          <a:prstGeom prst="rect">
            <a:avLst/>
          </a:prstGeom>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6pPr>
            <a:lvl7pPr marL="9144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7pPr>
            <a:lvl8pPr marL="13716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8pPr>
            <a:lvl9pPr marL="18288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9pPr>
          </a:lstStyle>
          <a:p>
            <a:r>
              <a:rPr lang="en-US" kern="0" dirty="0"/>
              <a:t>Population in poverty – 2013-2017</a:t>
            </a:r>
          </a:p>
        </p:txBody>
      </p:sp>
      <p:graphicFrame>
        <p:nvGraphicFramePr>
          <p:cNvPr id="6" name="Content Placeholder 5"/>
          <p:cNvGraphicFramePr>
            <a:graphicFrameLocks/>
          </p:cNvGraphicFramePr>
          <p:nvPr>
            <p:extLst>
              <p:ext uri="{D42A27DB-BD31-4B8C-83A1-F6EECF244321}">
                <p14:modId xmlns:p14="http://schemas.microsoft.com/office/powerpoint/2010/main" val="4222094393"/>
              </p:ext>
            </p:extLst>
          </p:nvPr>
        </p:nvGraphicFramePr>
        <p:xfrm>
          <a:off x="3352800" y="1981200"/>
          <a:ext cx="6629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1701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19400" y="381000"/>
            <a:ext cx="7848600" cy="1524000"/>
          </a:xfrm>
          <a:prstGeom prst="rect">
            <a:avLst/>
          </a:prstGeom>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6pPr>
            <a:lvl7pPr marL="9144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7pPr>
            <a:lvl8pPr marL="13716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8pPr>
            <a:lvl9pPr marL="18288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9pPr>
          </a:lstStyle>
          <a:p>
            <a:pPr algn="ctr"/>
            <a:r>
              <a:rPr lang="en-US" kern="0" dirty="0"/>
              <a:t>Population &lt;18 living in concentrated areas of poverty 2013-2017</a:t>
            </a:r>
            <a:r>
              <a:rPr lang="en-US" sz="3500" kern="0" dirty="0"/>
              <a:t/>
            </a:r>
            <a:br>
              <a:rPr lang="en-US" sz="3500" kern="0" dirty="0"/>
            </a:br>
            <a:endParaRPr lang="en-US" sz="3500" kern="0" dirty="0"/>
          </a:p>
        </p:txBody>
      </p:sp>
      <p:graphicFrame>
        <p:nvGraphicFramePr>
          <p:cNvPr id="3" name="Content Placeholder 5"/>
          <p:cNvGraphicFramePr>
            <a:graphicFrameLocks/>
          </p:cNvGraphicFramePr>
          <p:nvPr>
            <p:extLst>
              <p:ext uri="{D42A27DB-BD31-4B8C-83A1-F6EECF244321}">
                <p14:modId xmlns:p14="http://schemas.microsoft.com/office/powerpoint/2010/main" val="4124297373"/>
              </p:ext>
            </p:extLst>
          </p:nvPr>
        </p:nvGraphicFramePr>
        <p:xfrm>
          <a:off x="3352800" y="1981200"/>
          <a:ext cx="6629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9464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352800" y="609600"/>
            <a:ext cx="6629400" cy="1143000"/>
          </a:xfrm>
          <a:prstGeom prst="rect">
            <a:avLst/>
          </a:prstGeom>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6pPr>
            <a:lvl7pPr marL="9144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7pPr>
            <a:lvl8pPr marL="13716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8pPr>
            <a:lvl9pPr marL="18288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9pPr>
          </a:lstStyle>
          <a:p>
            <a:r>
              <a:rPr lang="en-US" kern="0" dirty="0"/>
              <a:t>What does it take to live?</a:t>
            </a:r>
          </a:p>
        </p:txBody>
      </p:sp>
      <p:sp>
        <p:nvSpPr>
          <p:cNvPr id="3" name="Content Placeholder 2"/>
          <p:cNvSpPr txBox="1">
            <a:spLocks/>
          </p:cNvSpPr>
          <p:nvPr/>
        </p:nvSpPr>
        <p:spPr>
          <a:xfrm>
            <a:off x="3124200" y="1745974"/>
            <a:ext cx="6629400" cy="4114800"/>
          </a:xfrm>
          <a:prstGeom prst="rect">
            <a:avLst/>
          </a:prstGeom>
        </p:spPr>
        <p:txBody>
          <a:bodyPr/>
          <a:lstStyle>
            <a:lvl1pPr marL="342900" indent="-342900" algn="l" rtl="0" eaLnBrk="0" fontAlgn="base" hangingPunct="0">
              <a:spcBef>
                <a:spcPct val="20000"/>
              </a:spcBef>
              <a:spcAft>
                <a:spcPct val="0"/>
              </a:spcAft>
              <a:buClr>
                <a:srgbClr val="EA421F"/>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78BF37"/>
              </a:buClr>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kern="0" dirty="0"/>
              <a:t>Housing cost burden (2017)</a:t>
            </a:r>
          </a:p>
          <a:p>
            <a:pPr lvl="1"/>
            <a:r>
              <a:rPr lang="en-US" kern="0" dirty="0"/>
              <a:t>38% of Florida households had housing costs that exceeded 30% of their average annual income</a:t>
            </a:r>
          </a:p>
          <a:p>
            <a:r>
              <a:rPr lang="en-US" kern="0" dirty="0"/>
              <a:t>At minimum wage, an affordable apartment is $440. The fair market rent for a 1 bedroom apartment is $957. At minimum wage ($8.46) you would have to work 87 hours per week to afford this (2019). </a:t>
            </a:r>
          </a:p>
        </p:txBody>
      </p:sp>
    </p:spTree>
    <p:extLst>
      <p:ext uri="{BB962C8B-B14F-4D97-AF65-F5344CB8AC3E}">
        <p14:creationId xmlns:p14="http://schemas.microsoft.com/office/powerpoint/2010/main" val="305919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352800" y="609600"/>
            <a:ext cx="6629400" cy="1143000"/>
          </a:xfrm>
          <a:prstGeom prst="rect">
            <a:avLst/>
          </a:prstGeom>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6pPr>
            <a:lvl7pPr marL="9144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7pPr>
            <a:lvl8pPr marL="13716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8pPr>
            <a:lvl9pPr marL="18288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9pPr>
          </a:lstStyle>
          <a:p>
            <a:r>
              <a:rPr lang="en-US" kern="0"/>
              <a:t>ALICE (Asset-limited, income constrained, and employed)</a:t>
            </a:r>
            <a:endParaRPr lang="en-US" kern="0" dirty="0"/>
          </a:p>
        </p:txBody>
      </p:sp>
      <p:sp>
        <p:nvSpPr>
          <p:cNvPr id="3" name="Content Placeholder 2"/>
          <p:cNvSpPr txBox="1">
            <a:spLocks/>
          </p:cNvSpPr>
          <p:nvPr/>
        </p:nvSpPr>
        <p:spPr>
          <a:xfrm>
            <a:off x="3352800" y="1981200"/>
            <a:ext cx="6629400" cy="4114800"/>
          </a:xfrm>
          <a:prstGeom prst="rect">
            <a:avLst/>
          </a:prstGeom>
        </p:spPr>
        <p:txBody>
          <a:bodyPr/>
          <a:lstStyle>
            <a:lvl1pPr marL="342900" indent="-342900" algn="l" rtl="0" eaLnBrk="0" fontAlgn="base" hangingPunct="0">
              <a:spcBef>
                <a:spcPct val="20000"/>
              </a:spcBef>
              <a:spcAft>
                <a:spcPct val="0"/>
              </a:spcAft>
              <a:buClr>
                <a:srgbClr val="EA421F"/>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78BF37"/>
              </a:buClr>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kern="0" dirty="0"/>
              <a:t>46% (N = 3,480,886) of Florida households live below the ALICE threshold</a:t>
            </a:r>
          </a:p>
          <a:p>
            <a:r>
              <a:rPr lang="en-US" kern="0" dirty="0"/>
              <a:t>Median household income is </a:t>
            </a:r>
            <a:r>
              <a:rPr lang="en-US" kern="0" dirty="0" smtClean="0"/>
              <a:t>$</a:t>
            </a:r>
            <a:r>
              <a:rPr lang="en-US" dirty="0" smtClean="0">
                <a:solidFill>
                  <a:srgbClr val="000000"/>
                </a:solidFill>
              </a:rPr>
              <a:t>55,433</a:t>
            </a:r>
            <a:r>
              <a:rPr lang="en-US" kern="0" dirty="0" smtClean="0"/>
              <a:t> </a:t>
            </a:r>
            <a:r>
              <a:rPr lang="en-US" kern="0" dirty="0"/>
              <a:t>(</a:t>
            </a:r>
            <a:r>
              <a:rPr lang="en-US" kern="0" dirty="0" smtClean="0"/>
              <a:t>2018)</a:t>
            </a:r>
            <a:endParaRPr lang="en-US" kern="0" dirty="0"/>
          </a:p>
          <a:p>
            <a:endParaRPr lang="en-US" kern="0" dirty="0"/>
          </a:p>
        </p:txBody>
      </p:sp>
      <p:sp>
        <p:nvSpPr>
          <p:cNvPr id="4" name="TextBox 3"/>
          <p:cNvSpPr txBox="1"/>
          <p:nvPr/>
        </p:nvSpPr>
        <p:spPr>
          <a:xfrm>
            <a:off x="2971801" y="5634335"/>
            <a:ext cx="5486400" cy="646331"/>
          </a:xfrm>
          <a:prstGeom prst="rect">
            <a:avLst/>
          </a:prstGeom>
          <a:noFill/>
        </p:spPr>
        <p:txBody>
          <a:bodyPr wrap="square" rtlCol="0">
            <a:spAutoFit/>
          </a:bodyPr>
          <a:lstStyle/>
          <a:p>
            <a:r>
              <a:rPr lang="en-US" sz="1800" dirty="0"/>
              <a:t>United Way (2019). Available at http://https://www.uwof.org/alice</a:t>
            </a:r>
          </a:p>
        </p:txBody>
      </p:sp>
    </p:spTree>
    <p:extLst>
      <p:ext uri="{BB962C8B-B14F-4D97-AF65-F5344CB8AC3E}">
        <p14:creationId xmlns:p14="http://schemas.microsoft.com/office/powerpoint/2010/main" val="1700886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29000" y="381000"/>
            <a:ext cx="6629400" cy="1143000"/>
          </a:xfrm>
          <a:prstGeom prst="rect">
            <a:avLst/>
          </a:prstGeom>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6pPr>
            <a:lvl7pPr marL="9144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7pPr>
            <a:lvl8pPr marL="13716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8pPr>
            <a:lvl9pPr marL="18288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9pPr>
          </a:lstStyle>
          <a:p>
            <a:r>
              <a:rPr lang="en-US" kern="0" dirty="0"/>
              <a:t>ALICE – Asset limited, income constrained (2016)</a:t>
            </a:r>
          </a:p>
        </p:txBody>
      </p:sp>
      <p:graphicFrame>
        <p:nvGraphicFramePr>
          <p:cNvPr id="3" name="Content Placeholder 3"/>
          <p:cNvGraphicFramePr>
            <a:graphicFrameLocks/>
          </p:cNvGraphicFramePr>
          <p:nvPr>
            <p:extLst>
              <p:ext uri="{D42A27DB-BD31-4B8C-83A1-F6EECF244321}">
                <p14:modId xmlns:p14="http://schemas.microsoft.com/office/powerpoint/2010/main" val="1742029350"/>
              </p:ext>
            </p:extLst>
          </p:nvPr>
        </p:nvGraphicFramePr>
        <p:xfrm>
          <a:off x="2667000" y="1563757"/>
          <a:ext cx="7696201" cy="4988560"/>
        </p:xfrm>
        <a:graphic>
          <a:graphicData uri="http://schemas.openxmlformats.org/drawingml/2006/table">
            <a:tbl>
              <a:tblPr firstRow="1" bandRow="1">
                <a:tableStyleId>{5C22544A-7EE6-4342-B048-85BDC9FD1C3A}</a:tableStyleId>
              </a:tblPr>
              <a:tblGrid>
                <a:gridCol w="3604548">
                  <a:extLst>
                    <a:ext uri="{9D8B030D-6E8A-4147-A177-3AD203B41FA5}">
                      <a16:colId xmlns:a16="http://schemas.microsoft.com/office/drawing/2014/main" val="20000"/>
                    </a:ext>
                  </a:extLst>
                </a:gridCol>
                <a:gridCol w="1827476">
                  <a:extLst>
                    <a:ext uri="{9D8B030D-6E8A-4147-A177-3AD203B41FA5}">
                      <a16:colId xmlns:a16="http://schemas.microsoft.com/office/drawing/2014/main" val="20001"/>
                    </a:ext>
                  </a:extLst>
                </a:gridCol>
                <a:gridCol w="2264177">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pPr algn="ctr"/>
                      <a:r>
                        <a:rPr lang="en-US" dirty="0"/>
                        <a:t>Single Adult</a:t>
                      </a:r>
                    </a:p>
                  </a:txBody>
                  <a:tcPr/>
                </a:tc>
                <a:tc>
                  <a:txBody>
                    <a:bodyPr/>
                    <a:lstStyle/>
                    <a:p>
                      <a:pPr algn="ctr"/>
                      <a:r>
                        <a:rPr lang="en-US" dirty="0"/>
                        <a:t>2 Adults, 1 Infant &amp; 1 Preschooler</a:t>
                      </a:r>
                    </a:p>
                  </a:txBody>
                  <a:tcPr/>
                </a:tc>
                <a:extLst>
                  <a:ext uri="{0D108BD9-81ED-4DB2-BD59-A6C34878D82A}">
                    <a16:rowId xmlns:a16="http://schemas.microsoft.com/office/drawing/2014/main" val="10000"/>
                  </a:ext>
                </a:extLst>
              </a:tr>
              <a:tr h="370840">
                <a:tc>
                  <a:txBody>
                    <a:bodyPr/>
                    <a:lstStyle/>
                    <a:p>
                      <a:r>
                        <a:rPr lang="en-US" dirty="0"/>
                        <a:t>Housing</a:t>
                      </a:r>
                    </a:p>
                  </a:txBody>
                  <a:tcPr/>
                </a:tc>
                <a:tc>
                  <a:txBody>
                    <a:bodyPr/>
                    <a:lstStyle/>
                    <a:p>
                      <a:pPr algn="r"/>
                      <a:r>
                        <a:rPr lang="en-US" dirty="0"/>
                        <a:t>$617</a:t>
                      </a:r>
                    </a:p>
                  </a:txBody>
                  <a:tcPr/>
                </a:tc>
                <a:tc>
                  <a:txBody>
                    <a:bodyPr/>
                    <a:lstStyle/>
                    <a:p>
                      <a:pPr algn="r"/>
                      <a:r>
                        <a:rPr lang="en-US" dirty="0"/>
                        <a:t>$848</a:t>
                      </a:r>
                    </a:p>
                  </a:txBody>
                  <a:tcPr/>
                </a:tc>
                <a:extLst>
                  <a:ext uri="{0D108BD9-81ED-4DB2-BD59-A6C34878D82A}">
                    <a16:rowId xmlns:a16="http://schemas.microsoft.com/office/drawing/2014/main" val="10001"/>
                  </a:ext>
                </a:extLst>
              </a:tr>
              <a:tr h="370840">
                <a:tc>
                  <a:txBody>
                    <a:bodyPr/>
                    <a:lstStyle/>
                    <a:p>
                      <a:r>
                        <a:rPr lang="en-US" dirty="0"/>
                        <a:t>Child Care</a:t>
                      </a:r>
                    </a:p>
                  </a:txBody>
                  <a:tcPr/>
                </a:tc>
                <a:tc>
                  <a:txBody>
                    <a:bodyPr/>
                    <a:lstStyle/>
                    <a:p>
                      <a:pPr algn="r"/>
                      <a:r>
                        <a:rPr lang="en-US" dirty="0"/>
                        <a:t>N/A</a:t>
                      </a:r>
                    </a:p>
                  </a:txBody>
                  <a:tcPr/>
                </a:tc>
                <a:tc>
                  <a:txBody>
                    <a:bodyPr/>
                    <a:lstStyle/>
                    <a:p>
                      <a:pPr algn="r"/>
                      <a:r>
                        <a:rPr lang="en-US" dirty="0"/>
                        <a:t>$1,024</a:t>
                      </a:r>
                    </a:p>
                  </a:txBody>
                  <a:tcPr/>
                </a:tc>
                <a:extLst>
                  <a:ext uri="{0D108BD9-81ED-4DB2-BD59-A6C34878D82A}">
                    <a16:rowId xmlns:a16="http://schemas.microsoft.com/office/drawing/2014/main" val="10002"/>
                  </a:ext>
                </a:extLst>
              </a:tr>
              <a:tr h="370840">
                <a:tc>
                  <a:txBody>
                    <a:bodyPr/>
                    <a:lstStyle/>
                    <a:p>
                      <a:r>
                        <a:rPr lang="en-US" dirty="0"/>
                        <a:t>Food</a:t>
                      </a:r>
                    </a:p>
                  </a:txBody>
                  <a:tcPr/>
                </a:tc>
                <a:tc>
                  <a:txBody>
                    <a:bodyPr/>
                    <a:lstStyle/>
                    <a:p>
                      <a:pPr algn="r"/>
                      <a:r>
                        <a:rPr lang="en-US" dirty="0"/>
                        <a:t>$164</a:t>
                      </a:r>
                    </a:p>
                  </a:txBody>
                  <a:tcPr/>
                </a:tc>
                <a:tc>
                  <a:txBody>
                    <a:bodyPr/>
                    <a:lstStyle/>
                    <a:p>
                      <a:pPr algn="r"/>
                      <a:r>
                        <a:rPr lang="en-US" dirty="0"/>
                        <a:t>$542</a:t>
                      </a:r>
                    </a:p>
                  </a:txBody>
                  <a:tcPr/>
                </a:tc>
                <a:extLst>
                  <a:ext uri="{0D108BD9-81ED-4DB2-BD59-A6C34878D82A}">
                    <a16:rowId xmlns:a16="http://schemas.microsoft.com/office/drawing/2014/main" val="10003"/>
                  </a:ext>
                </a:extLst>
              </a:tr>
              <a:tr h="370840">
                <a:tc>
                  <a:txBody>
                    <a:bodyPr/>
                    <a:lstStyle/>
                    <a:p>
                      <a:r>
                        <a:rPr lang="en-US" dirty="0"/>
                        <a:t>Transportation</a:t>
                      </a:r>
                    </a:p>
                  </a:txBody>
                  <a:tcPr/>
                </a:tc>
                <a:tc>
                  <a:txBody>
                    <a:bodyPr/>
                    <a:lstStyle/>
                    <a:p>
                      <a:pPr algn="r"/>
                      <a:r>
                        <a:rPr lang="en-US" dirty="0"/>
                        <a:t>$326</a:t>
                      </a:r>
                    </a:p>
                  </a:txBody>
                  <a:tcPr/>
                </a:tc>
                <a:tc>
                  <a:txBody>
                    <a:bodyPr/>
                    <a:lstStyle/>
                    <a:p>
                      <a:pPr algn="r"/>
                      <a:r>
                        <a:rPr lang="en-US" dirty="0"/>
                        <a:t>$653</a:t>
                      </a:r>
                    </a:p>
                  </a:txBody>
                  <a:tcPr/>
                </a:tc>
                <a:extLst>
                  <a:ext uri="{0D108BD9-81ED-4DB2-BD59-A6C34878D82A}">
                    <a16:rowId xmlns:a16="http://schemas.microsoft.com/office/drawing/2014/main" val="10004"/>
                  </a:ext>
                </a:extLst>
              </a:tr>
              <a:tr h="370840">
                <a:tc>
                  <a:txBody>
                    <a:bodyPr/>
                    <a:lstStyle/>
                    <a:p>
                      <a:r>
                        <a:rPr lang="en-US" dirty="0"/>
                        <a:t>Health</a:t>
                      </a:r>
                      <a:r>
                        <a:rPr lang="en-US" baseline="0" dirty="0"/>
                        <a:t> Care</a:t>
                      </a:r>
                      <a:endParaRPr lang="en-US" dirty="0"/>
                    </a:p>
                  </a:txBody>
                  <a:tcPr/>
                </a:tc>
                <a:tc>
                  <a:txBody>
                    <a:bodyPr/>
                    <a:lstStyle/>
                    <a:p>
                      <a:pPr algn="r"/>
                      <a:r>
                        <a:rPr lang="en-US" dirty="0"/>
                        <a:t>$195</a:t>
                      </a:r>
                    </a:p>
                  </a:txBody>
                  <a:tcPr/>
                </a:tc>
                <a:tc>
                  <a:txBody>
                    <a:bodyPr/>
                    <a:lstStyle/>
                    <a:p>
                      <a:pPr algn="r"/>
                      <a:r>
                        <a:rPr lang="en-US" dirty="0"/>
                        <a:t>$720</a:t>
                      </a:r>
                    </a:p>
                  </a:txBody>
                  <a:tcPr/>
                </a:tc>
                <a:extLst>
                  <a:ext uri="{0D108BD9-81ED-4DB2-BD59-A6C34878D82A}">
                    <a16:rowId xmlns:a16="http://schemas.microsoft.com/office/drawing/2014/main" val="10005"/>
                  </a:ext>
                </a:extLst>
              </a:tr>
              <a:tr h="370840">
                <a:tc>
                  <a:txBody>
                    <a:bodyPr/>
                    <a:lstStyle/>
                    <a:p>
                      <a:r>
                        <a:rPr lang="en-US" dirty="0"/>
                        <a:t>Technology</a:t>
                      </a:r>
                    </a:p>
                  </a:txBody>
                  <a:tcPr/>
                </a:tc>
                <a:tc>
                  <a:txBody>
                    <a:bodyPr/>
                    <a:lstStyle/>
                    <a:p>
                      <a:pPr algn="r"/>
                      <a:r>
                        <a:rPr lang="en-US" dirty="0"/>
                        <a:t>$55</a:t>
                      </a:r>
                    </a:p>
                  </a:txBody>
                  <a:tcPr/>
                </a:tc>
                <a:tc>
                  <a:txBody>
                    <a:bodyPr/>
                    <a:lstStyle/>
                    <a:p>
                      <a:pPr algn="r"/>
                      <a:r>
                        <a:rPr lang="en-US" dirty="0"/>
                        <a:t>$75</a:t>
                      </a:r>
                    </a:p>
                  </a:txBody>
                  <a:tcPr/>
                </a:tc>
                <a:extLst>
                  <a:ext uri="{0D108BD9-81ED-4DB2-BD59-A6C34878D82A}">
                    <a16:rowId xmlns:a16="http://schemas.microsoft.com/office/drawing/2014/main" val="1573941902"/>
                  </a:ext>
                </a:extLst>
              </a:tr>
              <a:tr h="370840">
                <a:tc>
                  <a:txBody>
                    <a:bodyPr/>
                    <a:lstStyle/>
                    <a:p>
                      <a:r>
                        <a:rPr lang="en-US" dirty="0"/>
                        <a:t>Miscellaneous</a:t>
                      </a:r>
                    </a:p>
                  </a:txBody>
                  <a:tcPr/>
                </a:tc>
                <a:tc>
                  <a:txBody>
                    <a:bodyPr/>
                    <a:lstStyle/>
                    <a:p>
                      <a:pPr algn="r"/>
                      <a:r>
                        <a:rPr lang="en-US" dirty="0"/>
                        <a:t>$157</a:t>
                      </a:r>
                    </a:p>
                  </a:txBody>
                  <a:tcPr/>
                </a:tc>
                <a:tc>
                  <a:txBody>
                    <a:bodyPr/>
                    <a:lstStyle/>
                    <a:p>
                      <a:pPr algn="r"/>
                      <a:r>
                        <a:rPr lang="en-US" dirty="0"/>
                        <a:t>$418</a:t>
                      </a:r>
                    </a:p>
                  </a:txBody>
                  <a:tcPr/>
                </a:tc>
                <a:extLst>
                  <a:ext uri="{0D108BD9-81ED-4DB2-BD59-A6C34878D82A}">
                    <a16:rowId xmlns:a16="http://schemas.microsoft.com/office/drawing/2014/main" val="10006"/>
                  </a:ext>
                </a:extLst>
              </a:tr>
              <a:tr h="370840">
                <a:tc>
                  <a:txBody>
                    <a:bodyPr/>
                    <a:lstStyle/>
                    <a:p>
                      <a:r>
                        <a:rPr lang="en-US" dirty="0"/>
                        <a:t>Taxes</a:t>
                      </a:r>
                    </a:p>
                  </a:txBody>
                  <a:tcPr/>
                </a:tc>
                <a:tc>
                  <a:txBody>
                    <a:bodyPr/>
                    <a:lstStyle/>
                    <a:p>
                      <a:pPr algn="r"/>
                      <a:r>
                        <a:rPr lang="en-US" dirty="0"/>
                        <a:t>$212</a:t>
                      </a:r>
                    </a:p>
                  </a:txBody>
                  <a:tcPr/>
                </a:tc>
                <a:tc>
                  <a:txBody>
                    <a:bodyPr/>
                    <a:lstStyle/>
                    <a:p>
                      <a:pPr algn="r"/>
                      <a:r>
                        <a:rPr lang="en-US" dirty="0"/>
                        <a:t>$317</a:t>
                      </a:r>
                    </a:p>
                  </a:txBody>
                  <a:tcPr/>
                </a:tc>
                <a:extLst>
                  <a:ext uri="{0D108BD9-81ED-4DB2-BD59-A6C34878D82A}">
                    <a16:rowId xmlns:a16="http://schemas.microsoft.com/office/drawing/2014/main" val="10007"/>
                  </a:ext>
                </a:extLst>
              </a:tr>
              <a:tr h="370840">
                <a:tc>
                  <a:txBody>
                    <a:bodyPr/>
                    <a:lstStyle/>
                    <a:p>
                      <a:r>
                        <a:rPr lang="en-US" dirty="0"/>
                        <a:t>Monthly Total</a:t>
                      </a:r>
                    </a:p>
                  </a:txBody>
                  <a:tcPr/>
                </a:tc>
                <a:tc>
                  <a:txBody>
                    <a:bodyPr/>
                    <a:lstStyle/>
                    <a:p>
                      <a:pPr algn="r"/>
                      <a:r>
                        <a:rPr lang="en-US" dirty="0"/>
                        <a:t>$1,726</a:t>
                      </a:r>
                    </a:p>
                  </a:txBody>
                  <a:tcPr/>
                </a:tc>
                <a:tc>
                  <a:txBody>
                    <a:bodyPr/>
                    <a:lstStyle/>
                    <a:p>
                      <a:pPr algn="r"/>
                      <a:r>
                        <a:rPr lang="en-US" dirty="0"/>
                        <a:t>$4,597</a:t>
                      </a:r>
                    </a:p>
                  </a:txBody>
                  <a:tcPr/>
                </a:tc>
                <a:extLst>
                  <a:ext uri="{0D108BD9-81ED-4DB2-BD59-A6C34878D82A}">
                    <a16:rowId xmlns:a16="http://schemas.microsoft.com/office/drawing/2014/main" val="10008"/>
                  </a:ext>
                </a:extLst>
              </a:tr>
              <a:tr h="370840">
                <a:tc>
                  <a:txBody>
                    <a:bodyPr/>
                    <a:lstStyle/>
                    <a:p>
                      <a:r>
                        <a:rPr lang="en-US" dirty="0"/>
                        <a:t>Annual Total</a:t>
                      </a:r>
                    </a:p>
                  </a:txBody>
                  <a:tcPr/>
                </a:tc>
                <a:tc>
                  <a:txBody>
                    <a:bodyPr/>
                    <a:lstStyle/>
                    <a:p>
                      <a:pPr algn="r"/>
                      <a:r>
                        <a:rPr lang="en-US" dirty="0"/>
                        <a:t>$20,712</a:t>
                      </a:r>
                    </a:p>
                  </a:txBody>
                  <a:tcPr/>
                </a:tc>
                <a:tc>
                  <a:txBody>
                    <a:bodyPr/>
                    <a:lstStyle/>
                    <a:p>
                      <a:pPr algn="r"/>
                      <a:r>
                        <a:rPr lang="en-US" dirty="0"/>
                        <a:t>$55,164</a:t>
                      </a:r>
                    </a:p>
                  </a:txBody>
                  <a:tcPr/>
                </a:tc>
                <a:extLst>
                  <a:ext uri="{0D108BD9-81ED-4DB2-BD59-A6C34878D82A}">
                    <a16:rowId xmlns:a16="http://schemas.microsoft.com/office/drawing/2014/main" val="10009"/>
                  </a:ext>
                </a:extLst>
              </a:tr>
              <a:tr h="370840">
                <a:tc>
                  <a:txBody>
                    <a:bodyPr/>
                    <a:lstStyle/>
                    <a:p>
                      <a:r>
                        <a:rPr lang="en-US" dirty="0"/>
                        <a:t>Hourly wage to support this budget</a:t>
                      </a:r>
                    </a:p>
                  </a:txBody>
                  <a:tcPr/>
                </a:tc>
                <a:tc>
                  <a:txBody>
                    <a:bodyPr/>
                    <a:lstStyle/>
                    <a:p>
                      <a:pPr algn="r"/>
                      <a:endParaRPr lang="en-US" dirty="0"/>
                    </a:p>
                    <a:p>
                      <a:pPr algn="r"/>
                      <a:r>
                        <a:rPr lang="en-US" dirty="0"/>
                        <a:t>$10.36</a:t>
                      </a:r>
                    </a:p>
                  </a:txBody>
                  <a:tcPr/>
                </a:tc>
                <a:tc>
                  <a:txBody>
                    <a:bodyPr/>
                    <a:lstStyle/>
                    <a:p>
                      <a:pPr algn="r"/>
                      <a:endParaRPr lang="en-US" dirty="0"/>
                    </a:p>
                    <a:p>
                      <a:pPr algn="r"/>
                      <a:r>
                        <a:rPr lang="en-US" dirty="0"/>
                        <a:t>$27.58</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244933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288D34-F149-45D5-B108-0CB59373A363}"/>
              </a:ext>
            </a:extLst>
          </p:cNvPr>
          <p:cNvPicPr>
            <a:picLocks noChangeAspect="1"/>
          </p:cNvPicPr>
          <p:nvPr/>
        </p:nvPicPr>
        <p:blipFill>
          <a:blip r:embed="rId3"/>
          <a:stretch>
            <a:fillRect/>
          </a:stretch>
        </p:blipFill>
        <p:spPr>
          <a:xfrm>
            <a:off x="2362200" y="1120588"/>
            <a:ext cx="8686800" cy="5162550"/>
          </a:xfrm>
          <a:prstGeom prst="rect">
            <a:avLst/>
          </a:prstGeom>
        </p:spPr>
      </p:pic>
      <p:sp>
        <p:nvSpPr>
          <p:cNvPr id="3" name="Title 2"/>
          <p:cNvSpPr>
            <a:spLocks noGrp="1"/>
          </p:cNvSpPr>
          <p:nvPr>
            <p:ph type="title"/>
          </p:nvPr>
        </p:nvSpPr>
        <p:spPr>
          <a:xfrm>
            <a:off x="3124200" y="-22412"/>
            <a:ext cx="6629400" cy="1143000"/>
          </a:xfrm>
        </p:spPr>
        <p:txBody>
          <a:bodyPr/>
          <a:lstStyle/>
          <a:p>
            <a:r>
              <a:rPr lang="en-US" dirty="0"/>
              <a:t>Food insecurity rate in 2017 for all people in Florida was 13.7%</a:t>
            </a:r>
          </a:p>
        </p:txBody>
      </p:sp>
      <p:sp>
        <p:nvSpPr>
          <p:cNvPr id="5" name="TextBox 4"/>
          <p:cNvSpPr txBox="1"/>
          <p:nvPr/>
        </p:nvSpPr>
        <p:spPr>
          <a:xfrm>
            <a:off x="1866900" y="5105400"/>
            <a:ext cx="4457700" cy="707886"/>
          </a:xfrm>
          <a:prstGeom prst="rect">
            <a:avLst/>
          </a:prstGeom>
          <a:noFill/>
        </p:spPr>
        <p:txBody>
          <a:bodyPr wrap="square" rtlCol="0">
            <a:spAutoFit/>
          </a:bodyPr>
          <a:lstStyle/>
          <a:p>
            <a:r>
              <a:rPr lang="en-US" sz="2000" dirty="0"/>
              <a:t>https://map.feedingamerica.org/county/2017/overall/florida</a:t>
            </a:r>
          </a:p>
        </p:txBody>
      </p:sp>
      <p:sp>
        <p:nvSpPr>
          <p:cNvPr id="7" name="TextBox 6"/>
          <p:cNvSpPr txBox="1"/>
          <p:nvPr/>
        </p:nvSpPr>
        <p:spPr>
          <a:xfrm>
            <a:off x="7696200" y="2464977"/>
            <a:ext cx="2743200" cy="1200329"/>
          </a:xfrm>
          <a:prstGeom prst="rect">
            <a:avLst/>
          </a:prstGeom>
          <a:noFill/>
        </p:spPr>
        <p:txBody>
          <a:bodyPr wrap="square" rtlCol="0">
            <a:spAutoFit/>
          </a:bodyPr>
          <a:lstStyle/>
          <a:p>
            <a:r>
              <a:rPr lang="en-US" dirty="0"/>
              <a:t>Child food insecurity rate was 20.4% (854,880)</a:t>
            </a:r>
          </a:p>
        </p:txBody>
      </p:sp>
    </p:spTree>
    <p:extLst>
      <p:ext uri="{BB962C8B-B14F-4D97-AF65-F5344CB8AC3E}">
        <p14:creationId xmlns:p14="http://schemas.microsoft.com/office/powerpoint/2010/main" val="96887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381000"/>
            <a:ext cx="6629400" cy="1143000"/>
          </a:xfrm>
        </p:spPr>
        <p:txBody>
          <a:bodyPr/>
          <a:lstStyle/>
          <a:p>
            <a:r>
              <a:rPr lang="en-US" dirty="0"/>
              <a:t>What do we know</a:t>
            </a:r>
          </a:p>
        </p:txBody>
      </p:sp>
      <p:sp>
        <p:nvSpPr>
          <p:cNvPr id="3" name="Content Placeholder 2"/>
          <p:cNvSpPr>
            <a:spLocks noGrp="1"/>
          </p:cNvSpPr>
          <p:nvPr>
            <p:ph idx="1"/>
          </p:nvPr>
        </p:nvSpPr>
        <p:spPr>
          <a:xfrm>
            <a:off x="2895600" y="1219200"/>
            <a:ext cx="7391400" cy="4114800"/>
          </a:xfrm>
        </p:spPr>
        <p:txBody>
          <a:bodyPr/>
          <a:lstStyle/>
          <a:p>
            <a:pPr marL="0" indent="0">
              <a:buNone/>
            </a:pPr>
            <a:r>
              <a:rPr lang="en-US" dirty="0"/>
              <a:t>We are making progress, but there is much to be done.</a:t>
            </a:r>
          </a:p>
          <a:p>
            <a:r>
              <a:rPr lang="en-US" dirty="0"/>
              <a:t>Poverty</a:t>
            </a:r>
          </a:p>
          <a:p>
            <a:pPr lvl="1"/>
            <a:r>
              <a:rPr lang="en-US" dirty="0"/>
              <a:t>Florida’s families need skills and education to better support their children</a:t>
            </a:r>
          </a:p>
          <a:p>
            <a:pPr lvl="1"/>
            <a:r>
              <a:rPr lang="en-US" dirty="0"/>
              <a:t>We’ve made great strides in getting children health insurance – we can’t afford to lose ground</a:t>
            </a:r>
          </a:p>
          <a:p>
            <a:pPr lvl="1"/>
            <a:r>
              <a:rPr lang="en-US" dirty="0"/>
              <a:t>Florida’s families need affordable housing</a:t>
            </a:r>
          </a:p>
          <a:p>
            <a:endParaRPr lang="en-US" dirty="0"/>
          </a:p>
          <a:p>
            <a:endParaRPr lang="en-US" dirty="0"/>
          </a:p>
          <a:p>
            <a:pPr lvl="1"/>
            <a:endParaRPr lang="en-US" dirty="0"/>
          </a:p>
        </p:txBody>
      </p:sp>
    </p:spTree>
    <p:extLst>
      <p:ext uri="{BB962C8B-B14F-4D97-AF65-F5344CB8AC3E}">
        <p14:creationId xmlns:p14="http://schemas.microsoft.com/office/powerpoint/2010/main" val="1230251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124200" y="228600"/>
            <a:ext cx="6629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6pPr>
            <a:lvl7pPr marL="9144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7pPr>
            <a:lvl8pPr marL="13716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8pPr>
            <a:lvl9pPr marL="18288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9pPr>
          </a:lstStyle>
          <a:p>
            <a:r>
              <a:rPr lang="en-US" kern="0"/>
              <a:t>What do we do?</a:t>
            </a:r>
            <a:endParaRPr lang="en-US" kern="0" dirty="0"/>
          </a:p>
        </p:txBody>
      </p:sp>
      <p:sp>
        <p:nvSpPr>
          <p:cNvPr id="5" name="Content Placeholder 2"/>
          <p:cNvSpPr txBox="1">
            <a:spLocks/>
          </p:cNvSpPr>
          <p:nvPr/>
        </p:nvSpPr>
        <p:spPr bwMode="auto">
          <a:xfrm>
            <a:off x="2819400" y="1143000"/>
            <a:ext cx="76200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EA421F"/>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78BF37"/>
              </a:buClr>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2400" kern="0" dirty="0"/>
              <a:t>In terms of child well-being, Florida has a lot of work to do</a:t>
            </a:r>
          </a:p>
          <a:p>
            <a:pPr lvl="1"/>
            <a:r>
              <a:rPr lang="en-US" sz="2400" kern="0" dirty="0"/>
              <a:t>Poverty – despite an improving economy, a fifth of our children </a:t>
            </a:r>
            <a:r>
              <a:rPr lang="en-US" sz="2400" i="1" kern="0" dirty="0"/>
              <a:t>or more</a:t>
            </a:r>
            <a:r>
              <a:rPr lang="en-US" sz="2400" kern="0" dirty="0"/>
              <a:t> live in poverty</a:t>
            </a:r>
          </a:p>
          <a:p>
            <a:pPr lvl="1"/>
            <a:r>
              <a:rPr lang="en-US" sz="2400" kern="0" dirty="0"/>
              <a:t>We need to do more to ensure those who are eligible get the assistance they qualify for</a:t>
            </a:r>
          </a:p>
          <a:p>
            <a:pPr lvl="1"/>
            <a:r>
              <a:rPr lang="en-US" sz="2400" kern="0" dirty="0"/>
              <a:t>Where you live matters</a:t>
            </a:r>
          </a:p>
          <a:p>
            <a:pPr lvl="2"/>
            <a:r>
              <a:rPr lang="en-US" sz="2000" kern="0" dirty="0"/>
              <a:t>A growing number of children are living in areas of concentrated poverty</a:t>
            </a:r>
          </a:p>
          <a:p>
            <a:pPr lvl="2"/>
            <a:r>
              <a:rPr lang="en-US" sz="2000" kern="0" dirty="0"/>
              <a:t>Their neighborhoods are frequently those without access to quality food </a:t>
            </a:r>
          </a:p>
          <a:p>
            <a:pPr lvl="2"/>
            <a:r>
              <a:rPr lang="en-US" sz="2000" kern="0" dirty="0"/>
              <a:t>Their neighborhoods are also likely those with under-resourced schools</a:t>
            </a:r>
          </a:p>
        </p:txBody>
      </p:sp>
    </p:spTree>
    <p:extLst>
      <p:ext uri="{BB962C8B-B14F-4D97-AF65-F5344CB8AC3E}">
        <p14:creationId xmlns:p14="http://schemas.microsoft.com/office/powerpoint/2010/main" val="3066444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Takeaways</a:t>
            </a:r>
          </a:p>
        </p:txBody>
      </p:sp>
      <p:sp>
        <p:nvSpPr>
          <p:cNvPr id="3" name="Content Placeholder 2"/>
          <p:cNvSpPr>
            <a:spLocks noGrp="1"/>
          </p:cNvSpPr>
          <p:nvPr>
            <p:ph idx="1"/>
          </p:nvPr>
        </p:nvSpPr>
        <p:spPr/>
        <p:txBody>
          <a:bodyPr/>
          <a:lstStyle/>
          <a:p>
            <a:r>
              <a:rPr lang="en-US" dirty="0"/>
              <a:t>Continue (and expand) child abuse prevention</a:t>
            </a:r>
          </a:p>
          <a:p>
            <a:r>
              <a:rPr lang="en-US" dirty="0"/>
              <a:t>Continue diversion and civil citation programs</a:t>
            </a:r>
          </a:p>
          <a:p>
            <a:r>
              <a:rPr lang="en-US" dirty="0"/>
              <a:t>Continue and expand poverty amelioration efforts, including nutrition</a:t>
            </a:r>
          </a:p>
        </p:txBody>
      </p:sp>
    </p:spTree>
    <p:extLst>
      <p:ext uri="{BB962C8B-B14F-4D97-AF65-F5344CB8AC3E}">
        <p14:creationId xmlns:p14="http://schemas.microsoft.com/office/powerpoint/2010/main" val="4292537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52800" y="609600"/>
            <a:ext cx="6629400" cy="1143000"/>
          </a:xfrm>
          <a:prstGeom prst="rect">
            <a:avLst/>
          </a:prstGeom>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6pPr>
            <a:lvl7pPr marL="9144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7pPr>
            <a:lvl8pPr marL="13716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8pPr>
            <a:lvl9pPr marL="18288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9pPr>
          </a:lstStyle>
          <a:p>
            <a:r>
              <a:rPr lang="en-US" kern="0"/>
              <a:t>Agenda</a:t>
            </a:r>
            <a:endParaRPr lang="en-US" kern="0" dirty="0"/>
          </a:p>
        </p:txBody>
      </p:sp>
      <p:sp>
        <p:nvSpPr>
          <p:cNvPr id="5" name="Content Placeholder 2"/>
          <p:cNvSpPr txBox="1">
            <a:spLocks/>
          </p:cNvSpPr>
          <p:nvPr/>
        </p:nvSpPr>
        <p:spPr>
          <a:xfrm>
            <a:off x="3352800" y="1981200"/>
            <a:ext cx="6629400" cy="4114800"/>
          </a:xfrm>
          <a:prstGeom prst="rect">
            <a:avLst/>
          </a:prstGeom>
        </p:spPr>
        <p:txBody>
          <a:bodyPr/>
          <a:lstStyle>
            <a:lvl1pPr marL="342900" indent="-342900" algn="l" rtl="0" eaLnBrk="0" fontAlgn="base" hangingPunct="0">
              <a:spcBef>
                <a:spcPct val="20000"/>
              </a:spcBef>
              <a:spcAft>
                <a:spcPct val="0"/>
              </a:spcAft>
              <a:buClr>
                <a:srgbClr val="EA421F"/>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78BF37"/>
              </a:buClr>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kern="0" dirty="0"/>
              <a:t>Annie E. Casey &amp; KIDS COUNT</a:t>
            </a:r>
          </a:p>
          <a:p>
            <a:pPr lvl="1"/>
            <a:r>
              <a:rPr lang="en-US" kern="0" dirty="0"/>
              <a:t>Overview – national perspective</a:t>
            </a:r>
          </a:p>
          <a:p>
            <a:pPr lvl="1"/>
            <a:r>
              <a:rPr lang="en-US" kern="0" dirty="0"/>
              <a:t>2019 Databook findings</a:t>
            </a:r>
          </a:p>
          <a:p>
            <a:pPr lvl="1"/>
            <a:r>
              <a:rPr lang="en-US" kern="0" dirty="0"/>
              <a:t>Florida Child Well-being Index</a:t>
            </a:r>
          </a:p>
          <a:p>
            <a:pPr lvl="1"/>
            <a:r>
              <a:rPr lang="en-US" kern="0" dirty="0"/>
              <a:t>KIDS COUNT products and how you can use them</a:t>
            </a:r>
          </a:p>
        </p:txBody>
      </p:sp>
    </p:spTree>
    <p:extLst>
      <p:ext uri="{BB962C8B-B14F-4D97-AF65-F5344CB8AC3E}">
        <p14:creationId xmlns:p14="http://schemas.microsoft.com/office/powerpoint/2010/main" val="26807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124200" y="589230"/>
            <a:ext cx="7315200" cy="1143000"/>
          </a:xfrm>
          <a:prstGeom prst="rect">
            <a:avLst/>
          </a:prstGeom>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6pPr>
            <a:lvl7pPr marL="9144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7pPr>
            <a:lvl8pPr marL="13716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8pPr>
            <a:lvl9pPr marL="18288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9pPr>
          </a:lstStyle>
          <a:p>
            <a:r>
              <a:rPr lang="en-US" dirty="0"/>
              <a:t>What does Florida KIDS COUNT offer?</a:t>
            </a:r>
            <a:br>
              <a:rPr lang="en-US" dirty="0"/>
            </a:br>
            <a:endParaRPr lang="en-US" dirty="0"/>
          </a:p>
        </p:txBody>
      </p:sp>
      <p:sp>
        <p:nvSpPr>
          <p:cNvPr id="7" name="Content Placeholder 3"/>
          <p:cNvSpPr txBox="1">
            <a:spLocks/>
          </p:cNvSpPr>
          <p:nvPr/>
        </p:nvSpPr>
        <p:spPr>
          <a:xfrm>
            <a:off x="3581400" y="1981200"/>
            <a:ext cx="6629400" cy="4114800"/>
          </a:xfrm>
          <a:prstGeom prst="rect">
            <a:avLst/>
          </a:prstGeom>
        </p:spPr>
        <p:txBody>
          <a:bodyPr/>
          <a:lstStyle>
            <a:lvl1pPr marL="342900" indent="-342900" algn="l" rtl="0" eaLnBrk="0" fontAlgn="base" hangingPunct="0">
              <a:spcBef>
                <a:spcPct val="20000"/>
              </a:spcBef>
              <a:spcAft>
                <a:spcPct val="0"/>
              </a:spcAft>
              <a:buClr>
                <a:srgbClr val="EA421F"/>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78BF37"/>
              </a:buClr>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r>
              <a:rPr lang="en-US" dirty="0"/>
              <a:t>Policy oriented data products </a:t>
            </a:r>
          </a:p>
          <a:p>
            <a:pPr marL="0" indent="0">
              <a:buNone/>
            </a:pPr>
            <a:r>
              <a:rPr lang="en-US" dirty="0"/>
              <a:t>Visit Floridakidscount.org</a:t>
            </a:r>
          </a:p>
          <a:p>
            <a:pPr marL="0" indent="0">
              <a:buNone/>
            </a:pPr>
            <a:r>
              <a:rPr lang="en-US" dirty="0"/>
              <a:t>	Topics include state and county child and family characteristics as well as special topical publications on insurance, parental incarceration, and more</a:t>
            </a:r>
          </a:p>
          <a:p>
            <a:pPr marL="0" indent="0">
              <a:buNone/>
            </a:pPr>
            <a:endParaRPr lang="en-US" dirty="0"/>
          </a:p>
        </p:txBody>
      </p:sp>
    </p:spTree>
    <p:extLst>
      <p:ext uri="{BB962C8B-B14F-4D97-AF65-F5344CB8AC3E}">
        <p14:creationId xmlns:p14="http://schemas.microsoft.com/office/powerpoint/2010/main" val="660048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58505" y="550630"/>
            <a:ext cx="7391400" cy="1143000"/>
          </a:xfrm>
          <a:prstGeom prst="rect">
            <a:avLst/>
          </a:prstGeom>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6pPr>
            <a:lvl7pPr marL="9144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7pPr>
            <a:lvl8pPr marL="13716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8pPr>
            <a:lvl9pPr marL="18288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9pPr>
          </a:lstStyle>
          <a:p>
            <a:r>
              <a:rPr lang="en-US" kern="0" dirty="0">
                <a:solidFill>
                  <a:srgbClr val="EA421F"/>
                </a:solidFill>
                <a:latin typeface="Times New Roman" panose="02020603050405020304" pitchFamily="18" charset="0"/>
                <a:cs typeface="Times New Roman" panose="02020603050405020304" pitchFamily="18" charset="0"/>
              </a:rPr>
              <a:t>2019 Florida Child Well-Being Index</a:t>
            </a:r>
          </a:p>
        </p:txBody>
      </p:sp>
      <p:sp>
        <p:nvSpPr>
          <p:cNvPr id="5" name="Content Placeholder 2"/>
          <p:cNvSpPr txBox="1">
            <a:spLocks/>
          </p:cNvSpPr>
          <p:nvPr/>
        </p:nvSpPr>
        <p:spPr>
          <a:xfrm>
            <a:off x="3276600" y="1804157"/>
            <a:ext cx="6629400" cy="4114800"/>
          </a:xfrm>
          <a:prstGeom prst="rect">
            <a:avLst/>
          </a:prstGeom>
        </p:spPr>
        <p:txBody>
          <a:bodyPr/>
          <a:lstStyle>
            <a:lvl1pPr marL="342900" indent="-342900" algn="l" rtl="0" eaLnBrk="0" fontAlgn="base" hangingPunct="0">
              <a:spcBef>
                <a:spcPct val="20000"/>
              </a:spcBef>
              <a:spcAft>
                <a:spcPct val="0"/>
              </a:spcAft>
              <a:buClr>
                <a:srgbClr val="EA421F"/>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78BF37"/>
              </a:buClr>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r>
              <a:rPr lang="en-US" kern="0" dirty="0"/>
              <a:t>Get your county’s at floridakidscount.org</a:t>
            </a:r>
          </a:p>
        </p:txBody>
      </p:sp>
      <p:sp>
        <p:nvSpPr>
          <p:cNvPr id="6" name="Explosion 2 5"/>
          <p:cNvSpPr/>
          <p:nvPr/>
        </p:nvSpPr>
        <p:spPr bwMode="auto">
          <a:xfrm rot="1282056">
            <a:off x="4851537" y="2873595"/>
            <a:ext cx="4593899" cy="2819400"/>
          </a:xfrm>
          <a:prstGeom prst="irregularSeal2">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solidFill>
                  <a:schemeClr val="bg1"/>
                </a:solidFill>
                <a:latin typeface="Arial" pitchFamily="-108" charset="0"/>
                <a:ea typeface="ＭＳ Ｐゴシック" pitchFamily="-108" charset="-128"/>
                <a:cs typeface="ＭＳ Ｐゴシック" pitchFamily="-108" charset="-128"/>
              </a:rPr>
              <a:t>NOW</a:t>
            </a:r>
          </a:p>
          <a:p>
            <a:pPr algn="ctr"/>
            <a:r>
              <a:rPr lang="en-US" dirty="0">
                <a:solidFill>
                  <a:schemeClr val="bg1"/>
                </a:solidFill>
                <a:latin typeface="Arial" pitchFamily="-108" charset="0"/>
                <a:ea typeface="ＭＳ Ｐゴシック" pitchFamily="-108" charset="-128"/>
                <a:cs typeface="ＭＳ Ｐゴシック" pitchFamily="-108" charset="-128"/>
              </a:rPr>
              <a:t>AVAILABLE!!</a:t>
            </a:r>
          </a:p>
        </p:txBody>
      </p:sp>
    </p:spTree>
    <p:extLst>
      <p:ext uri="{BB962C8B-B14F-4D97-AF65-F5344CB8AC3E}">
        <p14:creationId xmlns:p14="http://schemas.microsoft.com/office/powerpoint/2010/main" val="58349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9296400" y="5486400"/>
            <a:ext cx="13716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US" sz="1800">
              <a:latin typeface="Arial" pitchFamily="-108" charset="0"/>
              <a:ea typeface="ＭＳ Ｐゴシック" pitchFamily="-108" charset="-128"/>
              <a:cs typeface="ＭＳ Ｐゴシック" pitchFamily="-108" charset="-128"/>
            </a:endParaRPr>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l="14140" t="11111" r="61115" b="22964"/>
          <a:stretch/>
        </p:blipFill>
        <p:spPr>
          <a:xfrm>
            <a:off x="3213792" y="457200"/>
            <a:ext cx="6800850" cy="5086350"/>
          </a:xfrm>
          <a:prstGeom prst="rect">
            <a:avLst/>
          </a:prstGeom>
        </p:spPr>
      </p:pic>
    </p:spTree>
    <p:extLst>
      <p:ext uri="{BB962C8B-B14F-4D97-AF65-F5344CB8AC3E}">
        <p14:creationId xmlns:p14="http://schemas.microsoft.com/office/powerpoint/2010/main" val="577605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95600" y="381000"/>
            <a:ext cx="8839200" cy="1143000"/>
          </a:xfrm>
          <a:prstGeom prst="rect">
            <a:avLst/>
          </a:prstGeom>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6pPr>
            <a:lvl7pPr marL="9144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7pPr>
            <a:lvl8pPr marL="13716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8pPr>
            <a:lvl9pPr marL="18288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9pPr>
          </a:lstStyle>
          <a:p>
            <a:r>
              <a:rPr lang="en-US" kern="0"/>
              <a:t>2016 Florida Data Book</a:t>
            </a:r>
            <a:endParaRPr lang="en-US" kern="0" dirty="0"/>
          </a:p>
        </p:txBody>
      </p:sp>
      <p:sp>
        <p:nvSpPr>
          <p:cNvPr id="5" name="Content Placeholder 2"/>
          <p:cNvSpPr txBox="1">
            <a:spLocks/>
          </p:cNvSpPr>
          <p:nvPr/>
        </p:nvSpPr>
        <p:spPr>
          <a:xfrm>
            <a:off x="3505200" y="1295400"/>
            <a:ext cx="7086600" cy="4114800"/>
          </a:xfrm>
          <a:prstGeom prst="rect">
            <a:avLst/>
          </a:prstGeom>
        </p:spPr>
        <p:txBody>
          <a:bodyPr/>
          <a:lstStyle>
            <a:lvl1pPr marL="342900" indent="-342900" algn="l" rtl="0" eaLnBrk="0" fontAlgn="base" hangingPunct="0">
              <a:spcBef>
                <a:spcPct val="20000"/>
              </a:spcBef>
              <a:spcAft>
                <a:spcPct val="0"/>
              </a:spcAft>
              <a:buClr>
                <a:srgbClr val="EA421F"/>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78BF37"/>
              </a:buClr>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kern="0"/>
              <a:t>Provides state and county level profiles including data on population demographics, economic well-being, educational attainment, health indicators and risk factors.</a:t>
            </a:r>
          </a:p>
          <a:p>
            <a:r>
              <a:rPr lang="en-US" kern="0"/>
              <a:t>Uses publicly available data from national sources including the U.S. Census as well as state and county level data from sources such as the Department of Juvenile Justice, the Office of Economic and Demographic Research and the Florida Department of Health.</a:t>
            </a:r>
            <a:endParaRPr lang="en-US" kern="0" dirty="0"/>
          </a:p>
        </p:txBody>
      </p:sp>
    </p:spTree>
    <p:extLst>
      <p:ext uri="{BB962C8B-B14F-4D97-AF65-F5344CB8AC3E}">
        <p14:creationId xmlns:p14="http://schemas.microsoft.com/office/powerpoint/2010/main" val="903772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95601" y="685800"/>
            <a:ext cx="7391400" cy="4337838"/>
          </a:xfrm>
          <a:prstGeom prst="rect">
            <a:avLst/>
          </a:prstGeom>
        </p:spPr>
      </p:pic>
    </p:spTree>
    <p:extLst>
      <p:ext uri="{BB962C8B-B14F-4D97-AF65-F5344CB8AC3E}">
        <p14:creationId xmlns:p14="http://schemas.microsoft.com/office/powerpoint/2010/main" val="3204924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3124200" y="228600"/>
            <a:ext cx="8001000" cy="1143000"/>
          </a:xfrm>
          <a:prstGeom prst="rect">
            <a:avLst/>
          </a:prstGeom>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6pPr>
            <a:lvl7pPr marL="9144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7pPr>
            <a:lvl8pPr marL="13716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8pPr>
            <a:lvl9pPr marL="18288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9pPr>
          </a:lstStyle>
          <a:p>
            <a:pPr algn="ctr"/>
            <a:r>
              <a:rPr lang="en-US" sz="3200" kern="0"/>
              <a:t>Get, graph and share the data at the AECF KIDS COUNT Data Center</a:t>
            </a:r>
            <a:endParaRPr lang="en-US" sz="3200" kern="0" dirty="0"/>
          </a:p>
        </p:txBody>
      </p:sp>
      <p:pic>
        <p:nvPicPr>
          <p:cNvPr id="3" name="Picture 2"/>
          <p:cNvPicPr>
            <a:picLocks noChangeAspect="1"/>
          </p:cNvPicPr>
          <p:nvPr/>
        </p:nvPicPr>
        <p:blipFill rotWithShape="1">
          <a:blip r:embed="rId2"/>
          <a:srcRect l="10000" t="8333" r="56854" b="11111"/>
          <a:stretch/>
        </p:blipFill>
        <p:spPr>
          <a:xfrm>
            <a:off x="3810000" y="1387642"/>
            <a:ext cx="6559378" cy="4782426"/>
          </a:xfrm>
          <a:prstGeom prst="rect">
            <a:avLst/>
          </a:prstGeom>
        </p:spPr>
      </p:pic>
      <p:sp>
        <p:nvSpPr>
          <p:cNvPr id="4" name="Oval 3"/>
          <p:cNvSpPr/>
          <p:nvPr/>
        </p:nvSpPr>
        <p:spPr bwMode="auto">
          <a:xfrm>
            <a:off x="4572000" y="2057400"/>
            <a:ext cx="1143000" cy="381000"/>
          </a:xfrm>
          <a:prstGeom prst="ellipse">
            <a:avLst/>
          </a:prstGeom>
          <a:noFill/>
          <a:ln w="28575"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latin typeface="Arial"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939278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3160" t="1797" r="60917" b="5430"/>
          <a:stretch/>
        </p:blipFill>
        <p:spPr>
          <a:xfrm>
            <a:off x="2667000" y="0"/>
            <a:ext cx="7073900" cy="6553200"/>
          </a:xfrm>
          <a:prstGeom prst="rect">
            <a:avLst/>
          </a:prstGeom>
        </p:spPr>
      </p:pic>
      <p:sp>
        <p:nvSpPr>
          <p:cNvPr id="3" name="Oval 2"/>
          <p:cNvSpPr/>
          <p:nvPr/>
        </p:nvSpPr>
        <p:spPr bwMode="auto">
          <a:xfrm>
            <a:off x="6858000" y="5410200"/>
            <a:ext cx="1600200" cy="762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1710380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751" t="2084" r="55624" b="4167"/>
          <a:stretch/>
        </p:blipFill>
        <p:spPr>
          <a:xfrm>
            <a:off x="3200400" y="1143000"/>
            <a:ext cx="7503160" cy="5081337"/>
          </a:xfrm>
          <a:prstGeom prst="rect">
            <a:avLst/>
          </a:prstGeom>
        </p:spPr>
      </p:pic>
      <p:sp>
        <p:nvSpPr>
          <p:cNvPr id="3" name="Oval 2"/>
          <p:cNvSpPr/>
          <p:nvPr/>
        </p:nvSpPr>
        <p:spPr bwMode="auto">
          <a:xfrm>
            <a:off x="4267200" y="4038600"/>
            <a:ext cx="1676400" cy="2362200"/>
          </a:xfrm>
          <a:prstGeom prst="ellipse">
            <a:avLst/>
          </a:prstGeom>
          <a:noFill/>
          <a:ln w="28575" cap="flat" cmpd="sng" algn="ctr">
            <a:solidFill>
              <a:srgbClr val="EA421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pitchFamily="-108" charset="0"/>
              <a:ea typeface="ＭＳ Ｐゴシック" pitchFamily="-108" charset="-128"/>
              <a:cs typeface="ＭＳ Ｐゴシック" pitchFamily="-108" charset="-128"/>
            </a:endParaRPr>
          </a:p>
        </p:txBody>
      </p:sp>
      <p:sp>
        <p:nvSpPr>
          <p:cNvPr id="4" name="Title 3"/>
          <p:cNvSpPr txBox="1">
            <a:spLocks/>
          </p:cNvSpPr>
          <p:nvPr/>
        </p:nvSpPr>
        <p:spPr>
          <a:xfrm>
            <a:off x="2362200" y="155324"/>
            <a:ext cx="7924800" cy="1470025"/>
          </a:xfrm>
          <a:prstGeom prst="rect">
            <a:avLst/>
          </a:prstGeom>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6pPr>
            <a:lvl7pPr marL="9144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7pPr>
            <a:lvl8pPr marL="13716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8pPr>
            <a:lvl9pPr marL="18288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9pPr>
          </a:lstStyle>
          <a:p>
            <a:r>
              <a:rPr lang="en-US" kern="0" dirty="0"/>
              <a:t>Pick an indicator and geography</a:t>
            </a:r>
          </a:p>
        </p:txBody>
      </p:sp>
    </p:spTree>
    <p:extLst>
      <p:ext uri="{BB962C8B-B14F-4D97-AF65-F5344CB8AC3E}">
        <p14:creationId xmlns:p14="http://schemas.microsoft.com/office/powerpoint/2010/main" val="277373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52600" y="537864"/>
            <a:ext cx="8839200" cy="1143000"/>
          </a:xfrm>
          <a:prstGeom prst="rect">
            <a:avLst/>
          </a:prstGeom>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6pPr>
            <a:lvl7pPr marL="9144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7pPr>
            <a:lvl8pPr marL="13716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8pPr>
            <a:lvl9pPr marL="18288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9pPr>
          </a:lstStyle>
          <a:p>
            <a:r>
              <a:rPr lang="en-US" kern="0" dirty="0"/>
              <a:t>Graph it….</a:t>
            </a:r>
          </a:p>
        </p:txBody>
      </p:sp>
      <p:pic>
        <p:nvPicPr>
          <p:cNvPr id="3" name="Picture 2"/>
          <p:cNvPicPr>
            <a:picLocks noChangeAspect="1"/>
          </p:cNvPicPr>
          <p:nvPr/>
        </p:nvPicPr>
        <p:blipFill rotWithShape="1">
          <a:blip r:embed="rId2"/>
          <a:srcRect l="8751" t="2084" r="55624" b="4167"/>
          <a:stretch/>
        </p:blipFill>
        <p:spPr>
          <a:xfrm>
            <a:off x="2667000" y="1704926"/>
            <a:ext cx="6019800" cy="4752474"/>
          </a:xfrm>
          <a:prstGeom prst="rect">
            <a:avLst/>
          </a:prstGeom>
        </p:spPr>
      </p:pic>
      <p:sp>
        <p:nvSpPr>
          <p:cNvPr id="4" name="Oval 3"/>
          <p:cNvSpPr/>
          <p:nvPr/>
        </p:nvSpPr>
        <p:spPr bwMode="auto">
          <a:xfrm>
            <a:off x="5943600" y="2823864"/>
            <a:ext cx="1752600" cy="762000"/>
          </a:xfrm>
          <a:prstGeom prst="ellipse">
            <a:avLst/>
          </a:prstGeom>
          <a:noFill/>
          <a:ln w="28575" cap="flat" cmpd="sng" algn="ctr">
            <a:solidFill>
              <a:srgbClr val="EA421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pitchFamily="-108" charset="0"/>
              <a:ea typeface="ＭＳ Ｐゴシック" pitchFamily="-108" charset="-128"/>
              <a:cs typeface="ＭＳ Ｐゴシック" pitchFamily="-108" charset="-128"/>
            </a:endParaRPr>
          </a:p>
        </p:txBody>
      </p:sp>
      <p:sp>
        <p:nvSpPr>
          <p:cNvPr id="5" name="TextBox 4"/>
          <p:cNvSpPr txBox="1"/>
          <p:nvPr/>
        </p:nvSpPr>
        <p:spPr>
          <a:xfrm>
            <a:off x="4191001" y="2974032"/>
            <a:ext cx="1279517" cy="461665"/>
          </a:xfrm>
          <a:prstGeom prst="rect">
            <a:avLst/>
          </a:prstGeom>
          <a:solidFill>
            <a:schemeClr val="bg1"/>
          </a:solidFill>
          <a:ln w="28575">
            <a:solidFill>
              <a:schemeClr val="accent1"/>
            </a:solidFill>
          </a:ln>
        </p:spPr>
        <p:txBody>
          <a:bodyPr wrap="none" rtlCol="0">
            <a:spAutoFit/>
          </a:bodyPr>
          <a:lstStyle/>
          <a:p>
            <a:r>
              <a:rPr lang="en-US" dirty="0"/>
              <a:t>Graph it</a:t>
            </a:r>
          </a:p>
        </p:txBody>
      </p:sp>
      <p:sp>
        <p:nvSpPr>
          <p:cNvPr id="6" name="Right Arrow 5"/>
          <p:cNvSpPr/>
          <p:nvPr/>
        </p:nvSpPr>
        <p:spPr bwMode="auto">
          <a:xfrm>
            <a:off x="5488405" y="3076300"/>
            <a:ext cx="381000" cy="2308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pitchFamily="-108" charset="0"/>
              <a:ea typeface="ＭＳ Ｐゴシック" pitchFamily="-108" charset="-128"/>
              <a:cs typeface="ＭＳ Ｐゴシック" pitchFamily="-108" charset="-128"/>
            </a:endParaRPr>
          </a:p>
        </p:txBody>
      </p:sp>
      <p:sp>
        <p:nvSpPr>
          <p:cNvPr id="7" name="Oval 6"/>
          <p:cNvSpPr/>
          <p:nvPr/>
        </p:nvSpPr>
        <p:spPr bwMode="auto">
          <a:xfrm>
            <a:off x="7086600" y="2061864"/>
            <a:ext cx="2133600" cy="609600"/>
          </a:xfrm>
          <a:prstGeom prst="ellipse">
            <a:avLst/>
          </a:prstGeom>
          <a:noFill/>
          <a:ln w="28575" cap="flat" cmpd="sng" algn="ctr">
            <a:solidFill>
              <a:srgbClr val="EA421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pitchFamily="-108" charset="0"/>
              <a:ea typeface="ＭＳ Ｐゴシック" pitchFamily="-108" charset="-128"/>
              <a:cs typeface="ＭＳ Ｐゴシック" pitchFamily="-108" charset="-128"/>
            </a:endParaRPr>
          </a:p>
        </p:txBody>
      </p:sp>
      <p:sp>
        <p:nvSpPr>
          <p:cNvPr id="8" name="TextBox 7"/>
          <p:cNvSpPr txBox="1"/>
          <p:nvPr/>
        </p:nvSpPr>
        <p:spPr>
          <a:xfrm>
            <a:off x="9933145" y="1243261"/>
            <a:ext cx="2032929" cy="461665"/>
          </a:xfrm>
          <a:prstGeom prst="rect">
            <a:avLst/>
          </a:prstGeom>
          <a:noFill/>
          <a:ln w="28575">
            <a:solidFill>
              <a:srgbClr val="78BF37"/>
            </a:solidFill>
          </a:ln>
        </p:spPr>
        <p:txBody>
          <a:bodyPr wrap="none" rtlCol="0">
            <a:spAutoFit/>
          </a:bodyPr>
          <a:lstStyle/>
          <a:p>
            <a:r>
              <a:rPr lang="en-US" dirty="0"/>
              <a:t>Print or share</a:t>
            </a:r>
          </a:p>
        </p:txBody>
      </p:sp>
      <p:sp>
        <p:nvSpPr>
          <p:cNvPr id="9" name="Down Arrow 8"/>
          <p:cNvSpPr/>
          <p:nvPr/>
        </p:nvSpPr>
        <p:spPr bwMode="auto">
          <a:xfrm rot="3502793">
            <a:off x="9812725" y="1711467"/>
            <a:ext cx="393236" cy="457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321925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95600" y="609600"/>
            <a:ext cx="6629400" cy="1143000"/>
          </a:xfrm>
          <a:prstGeom prst="rect">
            <a:avLst/>
          </a:prstGeom>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6pPr>
            <a:lvl7pPr marL="9144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7pPr>
            <a:lvl8pPr marL="13716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8pPr>
            <a:lvl9pPr marL="18288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9pPr>
          </a:lstStyle>
          <a:p>
            <a:r>
              <a:rPr lang="en-US" dirty="0"/>
              <a:t>What else?</a:t>
            </a:r>
          </a:p>
        </p:txBody>
      </p:sp>
      <p:sp>
        <p:nvSpPr>
          <p:cNvPr id="3" name="Content Placeholder 2"/>
          <p:cNvSpPr txBox="1">
            <a:spLocks/>
          </p:cNvSpPr>
          <p:nvPr/>
        </p:nvSpPr>
        <p:spPr>
          <a:xfrm>
            <a:off x="2743200" y="1524000"/>
            <a:ext cx="6629400" cy="4114800"/>
          </a:xfrm>
          <a:prstGeom prst="rect">
            <a:avLst/>
          </a:prstGeom>
        </p:spPr>
        <p:txBody>
          <a:bodyPr/>
          <a:lstStyle>
            <a:lvl1pPr marL="342900" indent="-342900" algn="l" rtl="0" eaLnBrk="0" fontAlgn="base" hangingPunct="0">
              <a:spcBef>
                <a:spcPct val="20000"/>
              </a:spcBef>
              <a:spcAft>
                <a:spcPct val="0"/>
              </a:spcAft>
              <a:buClr>
                <a:srgbClr val="EA421F"/>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78BF37"/>
              </a:buClr>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dirty="0"/>
              <a:t>You can ask KIDS COUNT things like</a:t>
            </a:r>
          </a:p>
          <a:p>
            <a:r>
              <a:rPr lang="en-US" dirty="0"/>
              <a:t>Can you get me those data for my county?</a:t>
            </a:r>
          </a:p>
          <a:p>
            <a:r>
              <a:rPr lang="en-US" dirty="0"/>
              <a:t>Can you update that with the latest data?</a:t>
            </a:r>
          </a:p>
          <a:p>
            <a:r>
              <a:rPr lang="en-US" dirty="0"/>
              <a:t>What else is out there that describes poverty in my community? (e.g., the United Way’s ALICE report at http://</a:t>
            </a:r>
            <a:r>
              <a:rPr lang="en-US" dirty="0" err="1"/>
              <a:t>www.uwof.org</a:t>
            </a:r>
            <a:r>
              <a:rPr lang="en-US" dirty="0"/>
              <a:t>/</a:t>
            </a:r>
            <a:r>
              <a:rPr lang="en-US" dirty="0" err="1"/>
              <a:t>alice</a:t>
            </a:r>
            <a:r>
              <a:rPr lang="en-US" dirty="0"/>
              <a:t>)</a:t>
            </a:r>
          </a:p>
        </p:txBody>
      </p:sp>
    </p:spTree>
    <p:extLst>
      <p:ext uri="{BB962C8B-B14F-4D97-AF65-F5344CB8AC3E}">
        <p14:creationId xmlns:p14="http://schemas.microsoft.com/office/powerpoint/2010/main" val="268744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352800" y="609600"/>
            <a:ext cx="6629400" cy="1143000"/>
          </a:xfrm>
          <a:prstGeom prst="rect">
            <a:avLst/>
          </a:prstGeom>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6pPr>
            <a:lvl7pPr marL="9144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7pPr>
            <a:lvl8pPr marL="13716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8pPr>
            <a:lvl9pPr marL="18288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9pPr>
          </a:lstStyle>
          <a:p>
            <a:r>
              <a:rPr lang="en-US" kern="0"/>
              <a:t>Annie E. Casey Foundation</a:t>
            </a:r>
            <a:endParaRPr lang="en-US" kern="0" dirty="0"/>
          </a:p>
        </p:txBody>
      </p:sp>
      <p:sp>
        <p:nvSpPr>
          <p:cNvPr id="3" name="Content Placeholder 2"/>
          <p:cNvSpPr txBox="1">
            <a:spLocks/>
          </p:cNvSpPr>
          <p:nvPr/>
        </p:nvSpPr>
        <p:spPr>
          <a:xfrm>
            <a:off x="3352800" y="1981200"/>
            <a:ext cx="6629400" cy="4114800"/>
          </a:xfrm>
          <a:prstGeom prst="rect">
            <a:avLst/>
          </a:prstGeom>
        </p:spPr>
        <p:txBody>
          <a:bodyPr/>
          <a:lstStyle>
            <a:lvl1pPr marL="342900" indent="-342900" algn="l" rtl="0" eaLnBrk="0" fontAlgn="base" hangingPunct="0">
              <a:spcBef>
                <a:spcPct val="20000"/>
              </a:spcBef>
              <a:spcAft>
                <a:spcPct val="0"/>
              </a:spcAft>
              <a:buClr>
                <a:srgbClr val="EA421F"/>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78BF37"/>
              </a:buClr>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r>
              <a:rPr lang="en-US" kern="0"/>
              <a:t>Founded in 1949, the Annie E. Casey Foundation was created to help America’s kids have a brighter future by </a:t>
            </a:r>
          </a:p>
          <a:p>
            <a:pPr lvl="1"/>
            <a:r>
              <a:rPr lang="en-US" kern="0"/>
              <a:t>strengthening families, </a:t>
            </a:r>
          </a:p>
          <a:p>
            <a:pPr lvl="1"/>
            <a:r>
              <a:rPr lang="en-US" kern="0"/>
              <a:t>building stronger communities, and,</a:t>
            </a:r>
          </a:p>
          <a:p>
            <a:pPr lvl="1"/>
            <a:r>
              <a:rPr lang="en-US" kern="0"/>
              <a:t>ensuring access to opportunity.</a:t>
            </a:r>
            <a:endParaRPr lang="en-US" kern="0" dirty="0"/>
          </a:p>
        </p:txBody>
      </p:sp>
    </p:spTree>
    <p:extLst>
      <p:ext uri="{BB962C8B-B14F-4D97-AF65-F5344CB8AC3E}">
        <p14:creationId xmlns:p14="http://schemas.microsoft.com/office/powerpoint/2010/main" val="834077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24200" y="533400"/>
            <a:ext cx="6629400" cy="1143000"/>
          </a:xfrm>
          <a:prstGeom prst="rect">
            <a:avLst/>
          </a:prstGeom>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6pPr>
            <a:lvl7pPr marL="9144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7pPr>
            <a:lvl8pPr marL="13716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8pPr>
            <a:lvl9pPr marL="18288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9pPr>
          </a:lstStyle>
          <a:p>
            <a:r>
              <a:rPr lang="en-US" dirty="0"/>
              <a:t>How can you use KIDS COUNT resources?</a:t>
            </a:r>
          </a:p>
        </p:txBody>
      </p:sp>
      <p:sp>
        <p:nvSpPr>
          <p:cNvPr id="3" name="Content Placeholder 2"/>
          <p:cNvSpPr txBox="1">
            <a:spLocks/>
          </p:cNvSpPr>
          <p:nvPr/>
        </p:nvSpPr>
        <p:spPr>
          <a:xfrm>
            <a:off x="3124200" y="1905000"/>
            <a:ext cx="6629400" cy="4114800"/>
          </a:xfrm>
          <a:prstGeom prst="rect">
            <a:avLst/>
          </a:prstGeom>
        </p:spPr>
        <p:txBody>
          <a:bodyPr/>
          <a:lstStyle>
            <a:lvl1pPr marL="342900" indent="-342900" algn="l" rtl="0" eaLnBrk="0" fontAlgn="base" hangingPunct="0">
              <a:spcBef>
                <a:spcPct val="20000"/>
              </a:spcBef>
              <a:spcAft>
                <a:spcPct val="0"/>
              </a:spcAft>
              <a:buClr>
                <a:srgbClr val="EA421F"/>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78BF37"/>
              </a:buClr>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514350" indent="-514350">
              <a:buFont typeface="+mj-lt"/>
              <a:buAutoNum type="arabicPeriod"/>
            </a:pPr>
            <a:r>
              <a:rPr lang="en-US"/>
              <a:t>Check out the Data Center and see what data are there already that meet  your needs</a:t>
            </a:r>
          </a:p>
          <a:p>
            <a:pPr marL="514350" indent="-514350">
              <a:buFont typeface="+mj-lt"/>
              <a:buAutoNum type="arabicPeriod"/>
            </a:pPr>
            <a:r>
              <a:rPr lang="en-US"/>
              <a:t>Look at </a:t>
            </a:r>
            <a:r>
              <a:rPr lang="en-US">
                <a:hlinkClick r:id="rId2"/>
              </a:rPr>
              <a:t>www.flkidscount.org</a:t>
            </a:r>
            <a:r>
              <a:rPr lang="en-US"/>
              <a:t> and look at our state and national KIDS COUNT and Casey publications to see what has been done and might be replicated for your community</a:t>
            </a:r>
            <a:endParaRPr lang="en-US" dirty="0"/>
          </a:p>
        </p:txBody>
      </p:sp>
    </p:spTree>
    <p:extLst>
      <p:ext uri="{BB962C8B-B14F-4D97-AF65-F5344CB8AC3E}">
        <p14:creationId xmlns:p14="http://schemas.microsoft.com/office/powerpoint/2010/main" val="2692431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43200" y="457200"/>
            <a:ext cx="6629400" cy="1143000"/>
          </a:xfrm>
          <a:prstGeom prst="rect">
            <a:avLst/>
          </a:prstGeom>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6pPr>
            <a:lvl7pPr marL="9144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7pPr>
            <a:lvl8pPr marL="13716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8pPr>
            <a:lvl9pPr marL="18288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9pPr>
          </a:lstStyle>
          <a:p>
            <a:r>
              <a:rPr lang="en-US"/>
              <a:t>How can you use KIDS COUNT resources?</a:t>
            </a:r>
            <a:endParaRPr lang="en-US" dirty="0"/>
          </a:p>
        </p:txBody>
      </p:sp>
      <p:sp>
        <p:nvSpPr>
          <p:cNvPr id="3" name="Content Placeholder 2"/>
          <p:cNvSpPr txBox="1">
            <a:spLocks/>
          </p:cNvSpPr>
          <p:nvPr/>
        </p:nvSpPr>
        <p:spPr>
          <a:xfrm>
            <a:off x="2743200" y="1828800"/>
            <a:ext cx="6629400" cy="4114800"/>
          </a:xfrm>
          <a:prstGeom prst="rect">
            <a:avLst/>
          </a:prstGeom>
        </p:spPr>
        <p:txBody>
          <a:bodyPr/>
          <a:lstStyle>
            <a:lvl1pPr marL="342900" indent="-342900" algn="l" rtl="0" eaLnBrk="0" fontAlgn="base" hangingPunct="0">
              <a:spcBef>
                <a:spcPct val="20000"/>
              </a:spcBef>
              <a:spcAft>
                <a:spcPct val="0"/>
              </a:spcAft>
              <a:buClr>
                <a:srgbClr val="EA421F"/>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78BF37"/>
              </a:buClr>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dirty="0"/>
              <a:t>Don’t see what you are looking for?</a:t>
            </a:r>
          </a:p>
          <a:p>
            <a:pPr lvl="1"/>
            <a:r>
              <a:rPr lang="en-US" dirty="0"/>
              <a:t>Call or email us, we can help you find data related to your interest area</a:t>
            </a:r>
          </a:p>
          <a:p>
            <a:r>
              <a:rPr lang="en-US" dirty="0"/>
              <a:t>Help you evaluate the quality of data source(s) and how to present them</a:t>
            </a:r>
          </a:p>
          <a:p>
            <a:r>
              <a:rPr lang="en-US" dirty="0"/>
              <a:t>Help you develop a ‘data brief’ on your topic</a:t>
            </a:r>
          </a:p>
        </p:txBody>
      </p:sp>
    </p:spTree>
    <p:extLst>
      <p:ext uri="{BB962C8B-B14F-4D97-AF65-F5344CB8AC3E}">
        <p14:creationId xmlns:p14="http://schemas.microsoft.com/office/powerpoint/2010/main" val="504458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lstStyle/>
          <a:p>
            <a:pPr marL="0" indent="0">
              <a:buNone/>
            </a:pPr>
            <a:r>
              <a:rPr lang="en-US" dirty="0"/>
              <a:t>Questions?</a:t>
            </a:r>
          </a:p>
          <a:p>
            <a:pPr marL="0" indent="0">
              <a:buNone/>
            </a:pPr>
            <a:endParaRPr lang="en-US" dirty="0"/>
          </a:p>
          <a:p>
            <a:pPr marL="0" indent="0">
              <a:buNone/>
            </a:pPr>
            <a:r>
              <a:rPr lang="en-US" dirty="0"/>
              <a:t>Norín Dollard, Ph.D.</a:t>
            </a:r>
          </a:p>
          <a:p>
            <a:pPr marL="0" indent="0">
              <a:buNone/>
            </a:pPr>
            <a:r>
              <a:rPr lang="en-US" dirty="0">
                <a:hlinkClick r:id="rId3"/>
              </a:rPr>
              <a:t>dollard@usf.edu</a:t>
            </a:r>
            <a:endParaRPr lang="en-US" dirty="0"/>
          </a:p>
          <a:p>
            <a:pPr marL="0" indent="0">
              <a:buNone/>
            </a:pPr>
            <a:r>
              <a:rPr lang="en-US" dirty="0"/>
              <a:t>(813) 974-3761</a:t>
            </a:r>
          </a:p>
          <a:p>
            <a:pPr marL="0" indent="0">
              <a:buNone/>
            </a:pPr>
            <a:r>
              <a:rPr lang="en-US" dirty="0"/>
              <a:t>Visit our website http://floridakidscount.org/</a:t>
            </a:r>
          </a:p>
          <a:p>
            <a:pPr marL="0" indent="0">
              <a:buNone/>
            </a:pPr>
            <a:r>
              <a:rPr lang="en-US" dirty="0"/>
              <a:t>Like us on Facebook &amp; follow us on Twitter @</a:t>
            </a:r>
            <a:r>
              <a:rPr lang="en-US" dirty="0" err="1"/>
              <a:t>FLKidsCount</a:t>
            </a:r>
            <a:endParaRPr lang="en-US" dirty="0"/>
          </a:p>
        </p:txBody>
      </p:sp>
    </p:spTree>
    <p:extLst>
      <p:ext uri="{BB962C8B-B14F-4D97-AF65-F5344CB8AC3E}">
        <p14:creationId xmlns:p14="http://schemas.microsoft.com/office/powerpoint/2010/main" val="1848178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352800" y="609600"/>
            <a:ext cx="6629400" cy="1143000"/>
          </a:xfrm>
          <a:prstGeom prst="rect">
            <a:avLst/>
          </a:prstGeom>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6pPr>
            <a:lvl7pPr marL="9144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7pPr>
            <a:lvl8pPr marL="13716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8pPr>
            <a:lvl9pPr marL="18288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9pPr>
          </a:lstStyle>
          <a:p>
            <a:r>
              <a:rPr lang="en-US" kern="0"/>
              <a:t>Building a brighter future…</a:t>
            </a:r>
            <a:endParaRPr lang="en-US" kern="0" dirty="0"/>
          </a:p>
        </p:txBody>
      </p:sp>
      <p:sp>
        <p:nvSpPr>
          <p:cNvPr id="3" name="Content Placeholder 2"/>
          <p:cNvSpPr txBox="1">
            <a:spLocks/>
          </p:cNvSpPr>
          <p:nvPr/>
        </p:nvSpPr>
        <p:spPr>
          <a:xfrm>
            <a:off x="3352800" y="1981200"/>
            <a:ext cx="6629400" cy="4114800"/>
          </a:xfrm>
          <a:prstGeom prst="rect">
            <a:avLst/>
          </a:prstGeom>
        </p:spPr>
        <p:txBody>
          <a:bodyPr/>
          <a:lstStyle>
            <a:lvl1pPr marL="342900" indent="-342900" algn="l" rtl="0" eaLnBrk="0" fontAlgn="base" hangingPunct="0">
              <a:spcBef>
                <a:spcPct val="20000"/>
              </a:spcBef>
              <a:spcAft>
                <a:spcPct val="0"/>
              </a:spcAft>
              <a:buClr>
                <a:srgbClr val="EA421F"/>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78BF37"/>
              </a:buClr>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kern="0"/>
              <a:t>One way Casey achieves this is by providing reliable data analysis through the KIDS COUNT grants in all 50 states, Washington, D.C., Puerto Rico and the Virgin Islands</a:t>
            </a:r>
          </a:p>
          <a:p>
            <a:r>
              <a:rPr lang="en-US" kern="0"/>
              <a:t>Casey funds these groups to collect data and report on the most critical measures of child and family well-being in their states. </a:t>
            </a:r>
            <a:endParaRPr lang="en-US" kern="0" dirty="0"/>
          </a:p>
        </p:txBody>
      </p:sp>
      <p:sp>
        <p:nvSpPr>
          <p:cNvPr id="4" name="TextBox 3"/>
          <p:cNvSpPr txBox="1"/>
          <p:nvPr/>
        </p:nvSpPr>
        <p:spPr>
          <a:xfrm>
            <a:off x="3048000" y="6121792"/>
            <a:ext cx="4393190" cy="461665"/>
          </a:xfrm>
          <a:prstGeom prst="rect">
            <a:avLst/>
          </a:prstGeom>
          <a:noFill/>
        </p:spPr>
        <p:txBody>
          <a:bodyPr wrap="none" rtlCol="0">
            <a:spAutoFit/>
          </a:bodyPr>
          <a:lstStyle/>
          <a:p>
            <a:r>
              <a:rPr lang="en-US" dirty="0"/>
              <a:t>http://datacenter.kidscount.org/</a:t>
            </a:r>
          </a:p>
        </p:txBody>
      </p:sp>
    </p:spTree>
    <p:extLst>
      <p:ext uri="{BB962C8B-B14F-4D97-AF65-F5344CB8AC3E}">
        <p14:creationId xmlns:p14="http://schemas.microsoft.com/office/powerpoint/2010/main" val="302735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524000" y="0"/>
            <a:ext cx="14478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pitchFamily="-108" charset="0"/>
              <a:ea typeface="ＭＳ Ｐゴシック" pitchFamily="-108" charset="-128"/>
              <a:cs typeface="ＭＳ Ｐゴシック" pitchFamily="-108" charset="-128"/>
            </a:endParaRPr>
          </a:p>
        </p:txBody>
      </p:sp>
      <p:sp>
        <p:nvSpPr>
          <p:cNvPr id="4" name="Title 1"/>
          <p:cNvSpPr txBox="1">
            <a:spLocks noGrp="1"/>
          </p:cNvSpPr>
          <p:nvPr>
            <p:ph type="title" idx="4294967295"/>
          </p:nvPr>
        </p:nvSpPr>
        <p:spPr>
          <a:xfrm>
            <a:off x="2971800" y="152400"/>
            <a:ext cx="6629400" cy="1143000"/>
          </a:xfrm>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6pPr>
            <a:lvl7pPr marL="9144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7pPr>
            <a:lvl8pPr marL="13716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8pPr>
            <a:lvl9pPr marL="18288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9pPr>
          </a:lstStyle>
          <a:p>
            <a:r>
              <a:rPr lang="en-US" dirty="0"/>
              <a:t>About KIDS COUNT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0053" y="1143000"/>
            <a:ext cx="9144000" cy="4767943"/>
          </a:xfrm>
          <a:prstGeom prst="rect">
            <a:avLst/>
          </a:prstGeom>
        </p:spPr>
      </p:pic>
      <p:grpSp>
        <p:nvGrpSpPr>
          <p:cNvPr id="9" name="Group 8">
            <a:extLst>
              <a:ext uri="{FF2B5EF4-FFF2-40B4-BE49-F238E27FC236}">
                <a16:creationId xmlns:a16="http://schemas.microsoft.com/office/drawing/2014/main" id="{6CEA25CF-52FB-40A7-B662-92166C4D1E88}"/>
              </a:ext>
            </a:extLst>
          </p:cNvPr>
          <p:cNvGrpSpPr/>
          <p:nvPr/>
        </p:nvGrpSpPr>
        <p:grpSpPr>
          <a:xfrm>
            <a:off x="4114800" y="2133600"/>
            <a:ext cx="533400" cy="838200"/>
            <a:chOff x="4114800" y="2133600"/>
            <a:chExt cx="533400" cy="838200"/>
          </a:xfrm>
        </p:grpSpPr>
        <p:cxnSp>
          <p:nvCxnSpPr>
            <p:cNvPr id="3" name="Straight Connector 2">
              <a:extLst>
                <a:ext uri="{FF2B5EF4-FFF2-40B4-BE49-F238E27FC236}">
                  <a16:creationId xmlns:a16="http://schemas.microsoft.com/office/drawing/2014/main" id="{2304D606-3C80-479F-985C-FA355363E13F}"/>
                </a:ext>
              </a:extLst>
            </p:cNvPr>
            <p:cNvCxnSpPr/>
            <p:nvPr/>
          </p:nvCxnSpPr>
          <p:spPr bwMode="auto">
            <a:xfrm>
              <a:off x="4114800" y="2133600"/>
              <a:ext cx="533400" cy="838200"/>
            </a:xfrm>
            <a:prstGeom prst="line">
              <a:avLst/>
            </a:prstGeom>
            <a:solidFill>
              <a:schemeClr val="accent1"/>
            </a:solidFill>
            <a:ln w="44450" cap="flat" cmpd="sng" algn="ctr">
              <a:solidFill>
                <a:schemeClr val="accent2"/>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357D99C1-B715-46A4-935A-D2ED261591CF}"/>
                </a:ext>
              </a:extLst>
            </p:cNvPr>
            <p:cNvCxnSpPr/>
            <p:nvPr/>
          </p:nvCxnSpPr>
          <p:spPr bwMode="auto">
            <a:xfrm flipH="1">
              <a:off x="4191000" y="2133600"/>
              <a:ext cx="457200" cy="838200"/>
            </a:xfrm>
            <a:prstGeom prst="line">
              <a:avLst/>
            </a:prstGeom>
            <a:solidFill>
              <a:schemeClr val="accent1"/>
            </a:solidFill>
            <a:ln w="28575" cap="flat" cmpd="sng" algn="ctr">
              <a:solidFill>
                <a:srgbClr val="FF0000"/>
              </a:solidFill>
              <a:prstDash val="solid"/>
              <a:round/>
              <a:headEnd type="none" w="med" len="med"/>
              <a:tailEnd type="none" w="med" len="med"/>
            </a:ln>
            <a:effectLst/>
          </p:spPr>
        </p:cxnSp>
      </p:grpSp>
      <p:sp>
        <p:nvSpPr>
          <p:cNvPr id="10" name="TextBox 9">
            <a:extLst>
              <a:ext uri="{FF2B5EF4-FFF2-40B4-BE49-F238E27FC236}">
                <a16:creationId xmlns:a16="http://schemas.microsoft.com/office/drawing/2014/main" id="{71313574-4D84-4CC8-A11D-66BAFF0E1F7D}"/>
              </a:ext>
            </a:extLst>
          </p:cNvPr>
          <p:cNvSpPr txBox="1"/>
          <p:nvPr/>
        </p:nvSpPr>
        <p:spPr>
          <a:xfrm>
            <a:off x="4419600" y="1681874"/>
            <a:ext cx="527709" cy="461665"/>
          </a:xfrm>
          <a:prstGeom prst="rect">
            <a:avLst/>
          </a:prstGeom>
          <a:noFill/>
        </p:spPr>
        <p:txBody>
          <a:bodyPr wrap="none" rtlCol="0">
            <a:spAutoFit/>
          </a:bodyPr>
          <a:lstStyle/>
          <a:p>
            <a:r>
              <a:rPr lang="en-US" dirty="0"/>
              <a:t>37</a:t>
            </a:r>
          </a:p>
        </p:txBody>
      </p:sp>
      <p:sp>
        <p:nvSpPr>
          <p:cNvPr id="11" name="TextBox 10">
            <a:extLst>
              <a:ext uri="{FF2B5EF4-FFF2-40B4-BE49-F238E27FC236}">
                <a16:creationId xmlns:a16="http://schemas.microsoft.com/office/drawing/2014/main" id="{3AA27FA5-0120-414F-82A0-7CEDD389F0E2}"/>
              </a:ext>
            </a:extLst>
          </p:cNvPr>
          <p:cNvSpPr txBox="1"/>
          <p:nvPr/>
        </p:nvSpPr>
        <p:spPr>
          <a:xfrm>
            <a:off x="4947309" y="6270913"/>
            <a:ext cx="870751" cy="461665"/>
          </a:xfrm>
          <a:prstGeom prst="rect">
            <a:avLst/>
          </a:prstGeom>
          <a:noFill/>
        </p:spPr>
        <p:txBody>
          <a:bodyPr wrap="none" rtlCol="0">
            <a:spAutoFit/>
          </a:bodyPr>
          <a:lstStyle/>
          <a:p>
            <a:r>
              <a:rPr lang="en-US" dirty="0"/>
              <a:t>2019</a:t>
            </a:r>
          </a:p>
        </p:txBody>
      </p:sp>
    </p:spTree>
    <p:extLst>
      <p:ext uri="{BB962C8B-B14F-4D97-AF65-F5344CB8AC3E}">
        <p14:creationId xmlns:p14="http://schemas.microsoft.com/office/powerpoint/2010/main" val="3912985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524000" y="0"/>
            <a:ext cx="14478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pitchFamily="-108" charset="0"/>
              <a:ea typeface="ＭＳ Ｐゴシック" pitchFamily="-108" charset="-128"/>
              <a:cs typeface="ＭＳ Ｐゴシック" pitchFamily="-108" charset="-128"/>
            </a:endParaRPr>
          </a:p>
        </p:txBody>
      </p:sp>
      <p:sp>
        <p:nvSpPr>
          <p:cNvPr id="4" name="Title 1"/>
          <p:cNvSpPr txBox="1">
            <a:spLocks noGrp="1"/>
          </p:cNvSpPr>
          <p:nvPr>
            <p:ph type="title" idx="4294967295"/>
          </p:nvPr>
        </p:nvSpPr>
        <p:spPr>
          <a:xfrm>
            <a:off x="2971800" y="152400"/>
            <a:ext cx="6629400" cy="1143000"/>
          </a:xfrm>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6pPr>
            <a:lvl7pPr marL="9144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7pPr>
            <a:lvl8pPr marL="13716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8pPr>
            <a:lvl9pPr marL="1828800" algn="ctr" rtl="0" fontAlgn="base">
              <a:spcBef>
                <a:spcPct val="0"/>
              </a:spcBef>
              <a:spcAft>
                <a:spcPct val="0"/>
              </a:spcAft>
              <a:defRPr sz="2800">
                <a:solidFill>
                  <a:schemeClr val="tx2"/>
                </a:solidFill>
                <a:latin typeface="Arial" pitchFamily="-108" charset="0"/>
                <a:ea typeface="ＭＳ Ｐゴシック" pitchFamily="-108" charset="-128"/>
                <a:cs typeface="ＭＳ Ｐゴシック" pitchFamily="-108" charset="-128"/>
              </a:defRPr>
            </a:lvl9pPr>
          </a:lstStyle>
          <a:p>
            <a:r>
              <a:rPr lang="en-US" dirty="0"/>
              <a:t>About KIDS COUNT</a:t>
            </a:r>
          </a:p>
        </p:txBody>
      </p:sp>
      <p:sp>
        <p:nvSpPr>
          <p:cNvPr id="6" name="TextBox 5">
            <a:extLst>
              <a:ext uri="{FF2B5EF4-FFF2-40B4-BE49-F238E27FC236}">
                <a16:creationId xmlns:a16="http://schemas.microsoft.com/office/drawing/2014/main" id="{C0272A4C-862C-4348-896A-2BA40ECBCCFA}"/>
              </a:ext>
            </a:extLst>
          </p:cNvPr>
          <p:cNvSpPr txBox="1"/>
          <p:nvPr/>
        </p:nvSpPr>
        <p:spPr>
          <a:xfrm>
            <a:off x="4947309" y="6270913"/>
            <a:ext cx="870751" cy="461665"/>
          </a:xfrm>
          <a:prstGeom prst="rect">
            <a:avLst/>
          </a:prstGeom>
          <a:noFill/>
        </p:spPr>
        <p:txBody>
          <a:bodyPr wrap="none" rtlCol="0">
            <a:spAutoFit/>
          </a:bodyPr>
          <a:lstStyle/>
          <a:p>
            <a:r>
              <a:rPr lang="en-US" dirty="0"/>
              <a:t>2019</a:t>
            </a:r>
          </a:p>
        </p:txBody>
      </p:sp>
      <p:pic>
        <p:nvPicPr>
          <p:cNvPr id="3" name="Picture 2">
            <a:extLst>
              <a:ext uri="{FF2B5EF4-FFF2-40B4-BE49-F238E27FC236}">
                <a16:creationId xmlns:a16="http://schemas.microsoft.com/office/drawing/2014/main" id="{7D04707A-E2AA-4280-B5F0-254429F4BA74}"/>
              </a:ext>
            </a:extLst>
          </p:cNvPr>
          <p:cNvPicPr>
            <a:picLocks noChangeAspect="1"/>
          </p:cNvPicPr>
          <p:nvPr/>
        </p:nvPicPr>
        <p:blipFill rotWithShape="1">
          <a:blip r:embed="rId3"/>
          <a:srcRect l="21250" t="25000" r="58750" b="37500"/>
          <a:stretch/>
        </p:blipFill>
        <p:spPr>
          <a:xfrm>
            <a:off x="2971800" y="1593875"/>
            <a:ext cx="7086600" cy="3986213"/>
          </a:xfrm>
          <a:prstGeom prst="rect">
            <a:avLst/>
          </a:prstGeom>
        </p:spPr>
      </p:pic>
    </p:spTree>
    <p:extLst>
      <p:ext uri="{BB962C8B-B14F-4D97-AF65-F5344CB8AC3E}">
        <p14:creationId xmlns:p14="http://schemas.microsoft.com/office/powerpoint/2010/main" val="3211898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8DCEA0-F31A-46B5-AFE2-64F112FE15D0}"/>
              </a:ext>
            </a:extLst>
          </p:cNvPr>
          <p:cNvSpPr txBox="1"/>
          <p:nvPr/>
        </p:nvSpPr>
        <p:spPr>
          <a:xfrm>
            <a:off x="4947309" y="6270913"/>
            <a:ext cx="870751" cy="461665"/>
          </a:xfrm>
          <a:prstGeom prst="rect">
            <a:avLst/>
          </a:prstGeom>
          <a:noFill/>
        </p:spPr>
        <p:txBody>
          <a:bodyPr wrap="none" rtlCol="0">
            <a:spAutoFit/>
          </a:bodyPr>
          <a:lstStyle/>
          <a:p>
            <a:r>
              <a:rPr lang="en-US" dirty="0"/>
              <a:t>2019</a:t>
            </a:r>
          </a:p>
        </p:txBody>
      </p:sp>
      <p:pic>
        <p:nvPicPr>
          <p:cNvPr id="5" name="Picture 4">
            <a:extLst>
              <a:ext uri="{FF2B5EF4-FFF2-40B4-BE49-F238E27FC236}">
                <a16:creationId xmlns:a16="http://schemas.microsoft.com/office/drawing/2014/main" id="{866F5A6F-1D48-47FC-8CC6-056D9BC07898}"/>
              </a:ext>
            </a:extLst>
          </p:cNvPr>
          <p:cNvPicPr>
            <a:picLocks noChangeAspect="1"/>
          </p:cNvPicPr>
          <p:nvPr/>
        </p:nvPicPr>
        <p:blipFill rotWithShape="1">
          <a:blip r:embed="rId2"/>
          <a:srcRect l="21250" t="25000" r="58750" b="35416"/>
          <a:stretch/>
        </p:blipFill>
        <p:spPr>
          <a:xfrm>
            <a:off x="2971800" y="1113042"/>
            <a:ext cx="7772400" cy="4614862"/>
          </a:xfrm>
          <a:prstGeom prst="rect">
            <a:avLst/>
          </a:prstGeom>
        </p:spPr>
      </p:pic>
    </p:spTree>
    <p:extLst>
      <p:ext uri="{BB962C8B-B14F-4D97-AF65-F5344CB8AC3E}">
        <p14:creationId xmlns:p14="http://schemas.microsoft.com/office/powerpoint/2010/main" val="2993428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04F653-7E69-4D02-BB17-B63EF8510FC5}"/>
              </a:ext>
            </a:extLst>
          </p:cNvPr>
          <p:cNvSpPr txBox="1"/>
          <p:nvPr/>
        </p:nvSpPr>
        <p:spPr>
          <a:xfrm>
            <a:off x="4947309" y="6270913"/>
            <a:ext cx="870751" cy="461665"/>
          </a:xfrm>
          <a:prstGeom prst="rect">
            <a:avLst/>
          </a:prstGeom>
          <a:noFill/>
        </p:spPr>
        <p:txBody>
          <a:bodyPr wrap="none" rtlCol="0">
            <a:spAutoFit/>
          </a:bodyPr>
          <a:lstStyle/>
          <a:p>
            <a:r>
              <a:rPr lang="en-US" dirty="0"/>
              <a:t>2019</a:t>
            </a:r>
          </a:p>
        </p:txBody>
      </p:sp>
      <p:pic>
        <p:nvPicPr>
          <p:cNvPr id="2" name="Picture 1">
            <a:extLst>
              <a:ext uri="{FF2B5EF4-FFF2-40B4-BE49-F238E27FC236}">
                <a16:creationId xmlns:a16="http://schemas.microsoft.com/office/drawing/2014/main" id="{40EADDF2-FB99-4F42-8DA0-B821E6585024}"/>
              </a:ext>
            </a:extLst>
          </p:cNvPr>
          <p:cNvPicPr>
            <a:picLocks noChangeAspect="1"/>
          </p:cNvPicPr>
          <p:nvPr/>
        </p:nvPicPr>
        <p:blipFill rotWithShape="1">
          <a:blip r:embed="rId2"/>
          <a:srcRect l="21250" t="29166" r="58750" b="33333"/>
          <a:stretch/>
        </p:blipFill>
        <p:spPr>
          <a:xfrm>
            <a:off x="3429000" y="1462087"/>
            <a:ext cx="7162800" cy="4029076"/>
          </a:xfrm>
          <a:prstGeom prst="rect">
            <a:avLst/>
          </a:prstGeom>
        </p:spPr>
      </p:pic>
    </p:spTree>
    <p:extLst>
      <p:ext uri="{BB962C8B-B14F-4D97-AF65-F5344CB8AC3E}">
        <p14:creationId xmlns:p14="http://schemas.microsoft.com/office/powerpoint/2010/main" val="1808238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190B59-B441-4CDA-9C1F-A9F7E03E4600}"/>
              </a:ext>
            </a:extLst>
          </p:cNvPr>
          <p:cNvPicPr>
            <a:picLocks noChangeAspect="1"/>
          </p:cNvPicPr>
          <p:nvPr/>
        </p:nvPicPr>
        <p:blipFill rotWithShape="1">
          <a:blip r:embed="rId2"/>
          <a:srcRect l="21250" t="41667" r="58750" b="20833"/>
          <a:stretch/>
        </p:blipFill>
        <p:spPr>
          <a:xfrm>
            <a:off x="3124200" y="1143000"/>
            <a:ext cx="7261823" cy="4084776"/>
          </a:xfrm>
          <a:prstGeom prst="rect">
            <a:avLst/>
          </a:prstGeom>
        </p:spPr>
      </p:pic>
    </p:spTree>
    <p:extLst>
      <p:ext uri="{BB962C8B-B14F-4D97-AF65-F5344CB8AC3E}">
        <p14:creationId xmlns:p14="http://schemas.microsoft.com/office/powerpoint/2010/main" val="1739176579"/>
      </p:ext>
    </p:extLst>
  </p:cSld>
  <p:clrMapOvr>
    <a:masterClrMapping/>
  </p:clrMapOvr>
</p:sld>
</file>

<file path=ppt/theme/theme1.xml><?xml version="1.0" encoding="utf-8"?>
<a:theme xmlns:a="http://schemas.openxmlformats.org/drawingml/2006/main" name="Blank Presentation">
  <a:themeElements>
    <a:clrScheme name="Custom 14">
      <a:dk1>
        <a:srgbClr val="000000"/>
      </a:dk1>
      <a:lt1>
        <a:srgbClr val="FFFFFF"/>
      </a:lt1>
      <a:dk2>
        <a:srgbClr val="000000"/>
      </a:dk2>
      <a:lt2>
        <a:srgbClr val="808080"/>
      </a:lt2>
      <a:accent1>
        <a:srgbClr val="78C037"/>
      </a:accent1>
      <a:accent2>
        <a:srgbClr val="EA421F"/>
      </a:accent2>
      <a:accent3>
        <a:srgbClr val="0B5E40"/>
      </a:accent3>
      <a:accent4>
        <a:srgbClr val="870CC5"/>
      </a:accent4>
      <a:accent5>
        <a:srgbClr val="FEDA14"/>
      </a:accent5>
      <a:accent6>
        <a:srgbClr val="000000"/>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26421</TotalTime>
  <Words>1404</Words>
  <Application>Microsoft Office PowerPoint</Application>
  <PresentationFormat>Widescreen</PresentationFormat>
  <Paragraphs>171</Paragraphs>
  <Slides>32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ＭＳ Ｐゴシック</vt:lpstr>
      <vt:lpstr>Arial</vt:lpstr>
      <vt:lpstr>Times New Roman</vt:lpstr>
      <vt:lpstr>Blank Presentation</vt:lpstr>
      <vt:lpstr>Florida KIDS COUNT!</vt:lpstr>
      <vt:lpstr>PowerPoint Presentation</vt:lpstr>
      <vt:lpstr>PowerPoint Presentation</vt:lpstr>
      <vt:lpstr>PowerPoint Presentation</vt:lpstr>
      <vt:lpstr>About KIDS COUNT</vt:lpstr>
      <vt:lpstr>About KIDS COUNT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Food insecurity rate in 2017 for all people in Florida was 13.7%</vt:lpstr>
      <vt:lpstr>What do we know</vt:lpstr>
      <vt:lpstr>PowerPoint Presentation</vt:lpstr>
      <vt:lpstr>Takeaways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Dawn Khalil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Dawn Khalil</dc:creator>
  <cp:lastModifiedBy>Shay Graham</cp:lastModifiedBy>
  <cp:revision>354</cp:revision>
  <cp:lastPrinted>2020-02-21T19:07:27Z</cp:lastPrinted>
  <dcterms:created xsi:type="dcterms:W3CDTF">2010-07-26T15:39:34Z</dcterms:created>
  <dcterms:modified xsi:type="dcterms:W3CDTF">2020-03-02T18:51:45Z</dcterms:modified>
</cp:coreProperties>
</file>